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48" r:id="rId2"/>
  </p:sldMasterIdLst>
  <p:notesMasterIdLst>
    <p:notesMasterId r:id="rId12"/>
  </p:notesMasterIdLst>
  <p:sldIdLst>
    <p:sldId id="281" r:id="rId3"/>
    <p:sldId id="269" r:id="rId4"/>
    <p:sldId id="273" r:id="rId5"/>
    <p:sldId id="283" r:id="rId6"/>
    <p:sldId id="282" r:id="rId7"/>
    <p:sldId id="274" r:id="rId8"/>
    <p:sldId id="275" r:id="rId9"/>
    <p:sldId id="277" r:id="rId10"/>
    <p:sldId id="279" r:id="rId11"/>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B049"/>
    <a:srgbClr val="45AD34"/>
    <a:srgbClr val="225626"/>
    <a:srgbClr val="8EC02F"/>
    <a:srgbClr val="E1E992"/>
    <a:srgbClr val="A7C84B"/>
    <a:srgbClr val="D2E17A"/>
    <a:srgbClr val="C4D967"/>
    <a:srgbClr val="C4D853"/>
    <a:srgbClr val="B7D2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618" autoAdjust="0"/>
  </p:normalViewPr>
  <p:slideViewPr>
    <p:cSldViewPr snapToGrid="0" snapToObjects="1">
      <p:cViewPr varScale="1">
        <p:scale>
          <a:sx n="67" d="100"/>
          <a:sy n="67" d="100"/>
        </p:scale>
        <p:origin x="2772"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6A2D95F6-33E5-B34C-B39F-4C041075837A}" type="datetimeFigureOut">
              <a:rPr lang="en-US" smtClean="0"/>
              <a:t>10/21/2020</a:t>
            </a:fld>
            <a:endParaRPr lang="en-US"/>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C1856AF9-41B2-4E4C-B15C-CFEBF6CE9605}" type="slidenum">
              <a:rPr lang="en-US" smtClean="0"/>
              <a:t>‹#›</a:t>
            </a:fld>
            <a:endParaRPr lang="en-US"/>
          </a:p>
        </p:txBody>
      </p:sp>
    </p:spTree>
    <p:extLst>
      <p:ext uri="{BB962C8B-B14F-4D97-AF65-F5344CB8AC3E}">
        <p14:creationId xmlns:p14="http://schemas.microsoft.com/office/powerpoint/2010/main" val="1109376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856AF9-41B2-4E4C-B15C-CFEBF6CE9605}" type="slidenum">
              <a:rPr lang="en-US" smtClean="0"/>
              <a:t>1</a:t>
            </a:fld>
            <a:endParaRPr lang="en-US"/>
          </a:p>
        </p:txBody>
      </p:sp>
    </p:spTree>
    <p:extLst>
      <p:ext uri="{BB962C8B-B14F-4D97-AF65-F5344CB8AC3E}">
        <p14:creationId xmlns:p14="http://schemas.microsoft.com/office/powerpoint/2010/main" val="349733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dirty="0" smtClean="0"/>
              <a:t>Wiped year’s profit off NZX – more like 2 years off major international markets.</a:t>
            </a:r>
          </a:p>
          <a:p>
            <a:pPr marL="0" marR="0" lvl="0" indent="0" algn="l" defTabSz="457200" rtl="0" eaLnBrk="1" fontAlgn="auto" latinLnBrk="0" hangingPunct="1">
              <a:lnSpc>
                <a:spcPct val="100000"/>
              </a:lnSpc>
              <a:spcBef>
                <a:spcPts val="0"/>
              </a:spcBef>
              <a:spcAft>
                <a:spcPts val="0"/>
              </a:spcAft>
              <a:buClrTx/>
              <a:buSzTx/>
              <a:buFontTx/>
              <a:buNone/>
              <a:tabLst/>
              <a:defRPr/>
            </a:pPr>
            <a:r>
              <a:rPr lang="en-NZ" dirty="0" smtClean="0"/>
              <a:t>[As ever, not widely anticipated]</a:t>
            </a:r>
            <a:r>
              <a:rPr lang="en-NZ" baseline="0" dirty="0" smtClean="0"/>
              <a:t> – VIX index hit highest ever close, just pipping height of financial crisis</a:t>
            </a:r>
          </a:p>
          <a:p>
            <a:pPr marL="0" marR="0" lvl="0" indent="0" algn="l" defTabSz="457200" rtl="0" eaLnBrk="1" fontAlgn="auto" latinLnBrk="0" hangingPunct="1">
              <a:lnSpc>
                <a:spcPct val="100000"/>
              </a:lnSpc>
              <a:spcBef>
                <a:spcPts val="0"/>
              </a:spcBef>
              <a:spcAft>
                <a:spcPts val="0"/>
              </a:spcAft>
              <a:buClrTx/>
              <a:buSzTx/>
              <a:buFontTx/>
              <a:buNone/>
              <a:tabLst/>
              <a:defRPr/>
            </a:pPr>
            <a:r>
              <a:rPr lang="en-NZ" baseline="0" dirty="0" smtClean="0"/>
              <a:t>	Climbed dramatically from Feb 20</a:t>
            </a:r>
            <a:r>
              <a:rPr lang="en-NZ" baseline="30000" dirty="0" smtClean="0"/>
              <a:t>th</a:t>
            </a:r>
            <a:r>
              <a:rPr lang="en-NZ" baseline="0" dirty="0" smtClean="0"/>
              <a:t> to March 16, peaking at 82.7</a:t>
            </a:r>
          </a:p>
          <a:p>
            <a:pPr marL="0" marR="0" lvl="0" indent="0" algn="l" defTabSz="457200" rtl="0" eaLnBrk="1" fontAlgn="auto" latinLnBrk="0" hangingPunct="1">
              <a:lnSpc>
                <a:spcPct val="100000"/>
              </a:lnSpc>
              <a:spcBef>
                <a:spcPts val="0"/>
              </a:spcBef>
              <a:spcAft>
                <a:spcPts val="0"/>
              </a:spcAft>
              <a:buClrTx/>
              <a:buSzTx/>
              <a:buFontTx/>
              <a:buNone/>
              <a:tabLst/>
              <a:defRPr/>
            </a:pPr>
            <a:r>
              <a:rPr lang="en-NZ" baseline="0" dirty="0" smtClean="0"/>
              <a:t>	Dropped steadily from there through April and May, then fairly steady since between 20-29 (</a:t>
            </a:r>
            <a:r>
              <a:rPr lang="en-NZ" baseline="0" dirty="0" err="1" smtClean="0"/>
              <a:t>cf</a:t>
            </a:r>
            <a:r>
              <a:rPr lang="en-NZ" baseline="0" dirty="0" smtClean="0"/>
              <a:t>, 15-17 for 	months prior).</a:t>
            </a:r>
          </a:p>
          <a:p>
            <a:pPr marL="0" marR="0" lvl="0" indent="0" algn="l" defTabSz="457200" rtl="0" eaLnBrk="1" fontAlgn="auto" latinLnBrk="0" hangingPunct="1">
              <a:lnSpc>
                <a:spcPct val="100000"/>
              </a:lnSpc>
              <a:spcBef>
                <a:spcPts val="0"/>
              </a:spcBef>
              <a:spcAft>
                <a:spcPts val="0"/>
              </a:spcAft>
              <a:buClrTx/>
              <a:buSzTx/>
              <a:buFontTx/>
              <a:buNone/>
              <a:tabLst/>
              <a:defRPr/>
            </a:pPr>
            <a:r>
              <a:rPr lang="en-NZ" baseline="0" dirty="0" smtClean="0"/>
              <a:t>Markets worldwide since recovered and growing strongly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NZ" baseline="0" dirty="0" smtClean="0"/>
              <a:t>Over 230,000 people switched </a:t>
            </a:r>
            <a:r>
              <a:rPr lang="en-NZ" baseline="0" dirty="0" err="1" smtClean="0"/>
              <a:t>KiwiSaver</a:t>
            </a:r>
            <a:r>
              <a:rPr lang="en-NZ" baseline="0" dirty="0" smtClean="0"/>
              <a:t> schemes - $1.5 billion flowed out of balanced and growth funds into conservative and cash investments:</a:t>
            </a:r>
          </a:p>
          <a:p>
            <a:pPr lvl="1"/>
            <a:r>
              <a:rPr lang="en-US" baseline="0" dirty="0" smtClean="0"/>
              <a:t>33,371 made 2 switches</a:t>
            </a:r>
          </a:p>
          <a:p>
            <a:pPr lvl="1"/>
            <a:r>
              <a:rPr lang="en-US" baseline="0" dirty="0" smtClean="0"/>
              <a:t>6,982 made 3 switches</a:t>
            </a:r>
          </a:p>
          <a:p>
            <a:pPr lvl="1"/>
            <a:r>
              <a:rPr lang="en-US" baseline="0" dirty="0" smtClean="0"/>
              <a:t>2,531 made 4 switches</a:t>
            </a:r>
          </a:p>
          <a:p>
            <a:pPr lvl="1"/>
            <a:r>
              <a:rPr lang="en-US" baseline="0" dirty="0" smtClean="0"/>
              <a:t>2,097 made 5 switches…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about the same time, retail investors piled into the markets - </a:t>
            </a:r>
            <a:r>
              <a:rPr lang="en-US" sz="1200" b="0" i="0" kern="1200" dirty="0" smtClean="0">
                <a:solidFill>
                  <a:schemeClr val="tx1"/>
                </a:solidFill>
                <a:effectLst/>
                <a:latin typeface="+mn-lt"/>
                <a:ea typeface="+mn-ea"/>
                <a:cs typeface="+mn-cs"/>
              </a:rPr>
              <a:t>estimated that more than 250,000 New Zealanders are using </a:t>
            </a:r>
            <a:r>
              <a:rPr lang="en-US" sz="1200" b="0" i="0" kern="1200" dirty="0" err="1" smtClean="0">
                <a:solidFill>
                  <a:schemeClr val="tx1"/>
                </a:solidFill>
                <a:effectLst/>
                <a:latin typeface="+mn-lt"/>
                <a:ea typeface="+mn-ea"/>
                <a:cs typeface="+mn-cs"/>
              </a:rPr>
              <a:t>Sharesies</a:t>
            </a:r>
            <a:r>
              <a:rPr lang="en-US" sz="1200" b="0" i="0" kern="1200" dirty="0" smtClean="0">
                <a:solidFill>
                  <a:schemeClr val="tx1"/>
                </a:solidFill>
                <a:effectLst/>
                <a:latin typeface="+mn-lt"/>
                <a:ea typeface="+mn-ea"/>
                <a:cs typeface="+mn-cs"/>
              </a:rPr>
              <a:t>, Hatch and </a:t>
            </a:r>
            <a:r>
              <a:rPr lang="en-US" sz="1200" b="0" i="0" kern="1200" dirty="0" err="1" smtClean="0">
                <a:solidFill>
                  <a:schemeClr val="tx1"/>
                </a:solidFill>
                <a:effectLst/>
                <a:latin typeface="+mn-lt"/>
                <a:ea typeface="+mn-ea"/>
                <a:cs typeface="+mn-cs"/>
              </a:rPr>
              <a:t>InvestNow</a:t>
            </a:r>
            <a:r>
              <a:rPr lang="en-US" sz="1200" b="0" i="0" kern="1200" dirty="0" smtClean="0">
                <a:solidFill>
                  <a:schemeClr val="tx1"/>
                </a:solidFill>
                <a:effectLst/>
                <a:latin typeface="+mn-lt"/>
                <a:ea typeface="+mn-ea"/>
                <a:cs typeface="+mn-cs"/>
              </a:rPr>
              <a:t>, with three-quarters of users aged 25-44. The FMA has been engaging with each of the platforms to understand how they are helping this new wave of investors understand the fundamentals of investing and navigate the landscape.  Mirrors trends overseas – millions of new investors entering US and Australian markets – creating</a:t>
            </a:r>
            <a:r>
              <a:rPr lang="en-US" sz="1200" b="0" i="0" kern="1200" baseline="0" dirty="0" smtClean="0">
                <a:solidFill>
                  <a:schemeClr val="tx1"/>
                </a:solidFill>
                <a:effectLst/>
                <a:latin typeface="+mn-lt"/>
                <a:ea typeface="+mn-ea"/>
                <a:cs typeface="+mn-cs"/>
              </a:rPr>
              <a:t> several “mini-bubbles” (Hertz driven up from .79 to $5.50, after filing for bankruptcy, driven by </a:t>
            </a:r>
            <a:r>
              <a:rPr lang="en-US" sz="1200" b="0" i="0" kern="1200" baseline="0" dirty="0" err="1" smtClean="0">
                <a:solidFill>
                  <a:schemeClr val="tx1"/>
                </a:solidFill>
                <a:effectLst/>
                <a:latin typeface="+mn-lt"/>
                <a:ea typeface="+mn-ea"/>
                <a:cs typeface="+mn-cs"/>
              </a:rPr>
              <a:t>Robinhood</a:t>
            </a:r>
            <a:r>
              <a:rPr lang="en-US" sz="1200" b="0" i="0" kern="1200" baseline="0" dirty="0" smtClean="0">
                <a:solidFill>
                  <a:schemeClr val="tx1"/>
                </a:solidFill>
                <a:effectLst/>
                <a:latin typeface="+mn-lt"/>
                <a:ea typeface="+mn-ea"/>
                <a:cs typeface="+mn-cs"/>
              </a:rPr>
              <a:t> investors – now around $2)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KS hardship withdrawals – weekly volume nearly doubled – numbers likely to come through later in the year.  Big challenge for managers and supervisors – coped well.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Scams – 45% increase in FMA warnings about scams compared to same period last year.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	Many taking simpler routes – faking FSPR registration, stealing identity of FSPR, stealing ID of NZ registerre4d company, or (a few) registering company with bogus details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A few companies decided to make hay – FMA signaled early on that would have no tolerance for anyone taking advantage of CoVID-19 or the economic uncertainty.  Issued warnings to Chinese investors after seeing several WeChat advertisements for health insurance suggesting that coverage was needed to get testing or treatment for Covid-19 in NZ.</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856AF9-41B2-4E4C-B15C-CFEBF6CE9605}" type="slidenum">
              <a:rPr lang="en-US" smtClean="0"/>
              <a:t>2</a:t>
            </a:fld>
            <a:endParaRPr lang="en-US"/>
          </a:p>
        </p:txBody>
      </p:sp>
    </p:spTree>
    <p:extLst>
      <p:ext uri="{BB962C8B-B14F-4D97-AF65-F5344CB8AC3E}">
        <p14:creationId xmlns:p14="http://schemas.microsoft.com/office/powerpoint/2010/main" val="364916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By and large, very pleased with efforts made by market participants.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FMA held weekly phone calls with major fund managers, banks, and insurers – gave us valuable insights into pressures market participants were feeling and the pinch points that we could help with.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particular, huge increase in customer engagement – several firms had to redeploy staff to call </a:t>
            </a:r>
            <a:r>
              <a:rPr lang="en-US" sz="1200" b="0" i="0" kern="1200" baseline="0" dirty="0" err="1" smtClean="0">
                <a:solidFill>
                  <a:schemeClr val="tx1"/>
                </a:solidFill>
                <a:effectLst/>
                <a:latin typeface="+mn-lt"/>
                <a:ea typeface="+mn-ea"/>
                <a:cs typeface="+mn-cs"/>
              </a:rPr>
              <a:t>centres</a:t>
            </a:r>
            <a:r>
              <a:rPr lang="en-US" sz="1200" b="0" i="0" kern="1200" baseline="0" dirty="0" smtClean="0">
                <a:solidFill>
                  <a:schemeClr val="tx1"/>
                </a:solidFill>
                <a:effectLst/>
                <a:latin typeface="+mn-lt"/>
                <a:ea typeface="+mn-ea"/>
                <a:cs typeface="+mn-cs"/>
              </a:rPr>
              <a:t> and engagement </a:t>
            </a:r>
            <a:r>
              <a:rPr lang="en-US" sz="1200" b="0" i="0" kern="1200" baseline="0" dirty="0" err="1" smtClean="0">
                <a:solidFill>
                  <a:schemeClr val="tx1"/>
                </a:solidFill>
                <a:effectLst/>
                <a:latin typeface="+mn-lt"/>
                <a:ea typeface="+mn-ea"/>
                <a:cs typeface="+mn-cs"/>
              </a:rPr>
              <a:t>dutiesw</a:t>
            </a:r>
            <a:r>
              <a:rPr lang="en-US" sz="1200" b="0" i="0" kern="1200" baseline="0" dirty="0" smtClean="0">
                <a:solidFill>
                  <a:schemeClr val="tx1"/>
                </a:solidFill>
                <a:effectLst/>
                <a:latin typeface="+mn-lt"/>
                <a:ea typeface="+mn-ea"/>
                <a:cs typeface="+mn-cs"/>
              </a:rPr>
              <a:t> to cope with demand in excess of 3 times normal.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Sent letter to CEs of all licensed firms in April, both to acknowledge the pressure they were under and the positive responses we’d seen and also to set out our expectations for continued good conduct, including paying close attention to changed circumstances of customers.  Followed with specific letter for insurance CEs.</a:t>
            </a:r>
            <a:endParaRPr lang="en-NZ" dirty="0" smtClean="0"/>
          </a:p>
          <a:p>
            <a:endParaRPr lang="en-NZ" dirty="0" smtClean="0"/>
          </a:p>
          <a:p>
            <a:r>
              <a:rPr lang="en-NZ" dirty="0" smtClean="0"/>
              <a:t>Issued guidance on customer</a:t>
            </a:r>
            <a:r>
              <a:rPr lang="en-NZ" baseline="0" dirty="0" smtClean="0"/>
              <a:t> vulnerability, urging firms to take a broader view of the characteristics of vulnerability, and to ensure that staff were trained and able to identify, assess, and address vulnerability.</a:t>
            </a:r>
          </a:p>
          <a:p>
            <a:endParaRPr lang="en-NZ" baseline="0" dirty="0" smtClean="0"/>
          </a:p>
          <a:p>
            <a:r>
              <a:rPr lang="en-NZ" baseline="0" dirty="0" smtClean="0"/>
              <a:t>We saw that many firms triggered their business continuity plans when the country went into Alert Level 4 – and some realised that they hadn’t planned to manage through a sustained period without access to premises – again saw rapid adaptation and  adjustment.</a:t>
            </a:r>
          </a:p>
          <a:p>
            <a:endParaRPr lang="en-NZ" baseline="0" dirty="0" smtClean="0"/>
          </a:p>
          <a:p>
            <a:r>
              <a:rPr lang="en-NZ" baseline="0" dirty="0" smtClean="0"/>
              <a:t>The move to remote working brought renewed concerns about cyber security, and we saw an increase in phishing, malware, and ransomware attacks across the sector, although no serious successes that we know of…</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3</a:t>
            </a:fld>
            <a:endParaRPr lang="en-US"/>
          </a:p>
        </p:txBody>
      </p:sp>
    </p:spTree>
    <p:extLst>
      <p:ext uri="{BB962C8B-B14F-4D97-AF65-F5344CB8AC3E}">
        <p14:creationId xmlns:p14="http://schemas.microsoft.com/office/powerpoint/2010/main" val="57861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FMA undertaking research with a number of providers to help us to understand switching behavior – also what tactics from providers were effective to help investors pause and reflect</a:t>
            </a:r>
          </a:p>
          <a:p>
            <a:endParaRPr lang="en-US" baseline="0" dirty="0" smtClean="0"/>
          </a:p>
          <a:p>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4</a:t>
            </a:fld>
            <a:endParaRPr lang="en-US"/>
          </a:p>
        </p:txBody>
      </p:sp>
    </p:spTree>
    <p:extLst>
      <p:ext uri="{BB962C8B-B14F-4D97-AF65-F5344CB8AC3E}">
        <p14:creationId xmlns:p14="http://schemas.microsoft.com/office/powerpoint/2010/main" val="374057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First time we’ve reported</a:t>
            </a:r>
            <a:r>
              <a:rPr lang="en-NZ" baseline="0" dirty="0" smtClean="0"/>
              <a:t> on the collected insights from our monitoring and supervision work – based on more than 135 monitoring engagements, 180 misconduct reports, 20 significant cases, and 10 formal investigations.</a:t>
            </a:r>
          </a:p>
          <a:p>
            <a:endParaRPr lang="en-NZ" baseline="0" dirty="0" smtClean="0"/>
          </a:p>
          <a:p>
            <a:r>
              <a:rPr lang="en-NZ" baseline="0" dirty="0" smtClean="0"/>
              <a:t>Admittedly focuses on weaknesses – thinking about how to also recognise examples of good practice.</a:t>
            </a:r>
          </a:p>
          <a:p>
            <a:endParaRPr lang="en-NZ" baseline="0" dirty="0" smtClean="0"/>
          </a:p>
          <a:p>
            <a:r>
              <a:rPr lang="en-NZ" baseline="0" dirty="0" smtClean="0"/>
              <a:t>Summarised key themes:</a:t>
            </a:r>
          </a:p>
          <a:p>
            <a:endParaRPr lang="en-NZ" baseline="0" dirty="0" smtClean="0"/>
          </a:p>
          <a:p>
            <a:r>
              <a:rPr lang="en-NZ" baseline="0" dirty="0" smtClean="0"/>
              <a:t>G&amp;C – lack of independence, inadequate information provided to Board, lack of independence, poor focus on risk management, inadequate DD and oversight of outsourced activities.</a:t>
            </a:r>
          </a:p>
          <a:p>
            <a:endParaRPr lang="en-NZ" baseline="0" dirty="0" smtClean="0"/>
          </a:p>
          <a:p>
            <a:r>
              <a:rPr lang="en-NZ" baseline="0" dirty="0" smtClean="0"/>
              <a:t>C&amp;C – similar themes – starts with information collection and flows to senior management and board, lack of Board attention, many firms hadn’t assessed themselves against FMA conduct guide.</a:t>
            </a:r>
          </a:p>
          <a:p>
            <a:endParaRPr lang="en-NZ" baseline="0" dirty="0" smtClean="0"/>
          </a:p>
          <a:p>
            <a:r>
              <a:rPr lang="en-NZ" baseline="0" dirty="0" smtClean="0"/>
              <a:t>Report is intended to help firms to think about areas for improvement that they might have – but includes clear message, as we’ve delivered already in respect of AML, that we feel licensed firms should now have a good handle on their obligations and our expectations, and a warning that we are in future more likely to thing about formal action where we see firms not meeting standards.</a:t>
            </a: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5</a:t>
            </a:fld>
            <a:endParaRPr lang="en-US"/>
          </a:p>
        </p:txBody>
      </p:sp>
    </p:spTree>
    <p:extLst>
      <p:ext uri="{BB962C8B-B14F-4D97-AF65-F5344CB8AC3E}">
        <p14:creationId xmlns:p14="http://schemas.microsoft.com/office/powerpoint/2010/main" val="320962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Council of Financial Regulators:  RBNZ, FMA, Commerce Commission, Treasury,</a:t>
            </a:r>
            <a:r>
              <a:rPr lang="en-NZ" baseline="0" dirty="0" smtClean="0"/>
              <a:t> MBIE.</a:t>
            </a:r>
          </a:p>
          <a:p>
            <a:endParaRPr lang="en-NZ" baseline="0" dirty="0" smtClean="0"/>
          </a:p>
          <a:p>
            <a:r>
              <a:rPr lang="en-NZ" baseline="0" dirty="0" smtClean="0"/>
              <a:t>Goal is to contribute to </a:t>
            </a:r>
            <a:r>
              <a:rPr lang="en-NZ" sz="1200" kern="1200" dirty="0" smtClean="0">
                <a:solidFill>
                  <a:schemeClr val="tx1"/>
                </a:solidFill>
                <a:latin typeface="+mn-lt"/>
                <a:ea typeface="+mn-ea"/>
                <a:cs typeface="+mn-cs"/>
              </a:rPr>
              <a:t>New Zealand’s sustainable economic well-being through responsive and coordinated financial system regulation.</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This coordination increasingly important – NZ has a complex regulatory picture, growing more complex – essential that the regulatory agencies can present a coherent and cooperative approach to the harms that face </a:t>
            </a:r>
            <a:r>
              <a:rPr lang="en-NZ" sz="1200" kern="1200" baseline="0" dirty="0" err="1" smtClean="0">
                <a:solidFill>
                  <a:schemeClr val="tx1"/>
                </a:solidFill>
                <a:latin typeface="+mn-lt"/>
                <a:ea typeface="+mn-ea"/>
                <a:cs typeface="+mn-cs"/>
              </a:rPr>
              <a:t>Nzers</a:t>
            </a:r>
            <a:r>
              <a:rPr lang="en-NZ" sz="1200" kern="1200" baseline="0" dirty="0" smtClean="0">
                <a:solidFill>
                  <a:schemeClr val="tx1"/>
                </a:solidFill>
                <a:latin typeface="+mn-lt"/>
                <a:ea typeface="+mn-ea"/>
                <a:cs typeface="+mn-cs"/>
              </a:rPr>
              <a:t> and NZ markets.</a:t>
            </a:r>
          </a:p>
          <a:p>
            <a:endParaRPr lang="en-NZ" sz="1200" kern="1200" baseline="0" dirty="0" smtClean="0">
              <a:solidFill>
                <a:schemeClr val="tx1"/>
              </a:solidFill>
              <a:latin typeface="+mn-lt"/>
              <a:ea typeface="+mn-ea"/>
              <a:cs typeface="+mn-cs"/>
            </a:endParaRPr>
          </a:p>
          <a:p>
            <a:r>
              <a:rPr lang="en-NZ" sz="1200" kern="1200" baseline="0" dirty="0" smtClean="0">
                <a:solidFill>
                  <a:schemeClr val="tx1"/>
                </a:solidFill>
                <a:latin typeface="+mn-lt"/>
                <a:ea typeface="+mn-ea"/>
                <a:cs typeface="+mn-cs"/>
              </a:rPr>
              <a:t>CoFR has agreed a work programme aimed at enhancing co-operation among regulatory agencies, strengthening information sharing, and combing forces to tackle macro issues such as climate change and </a:t>
            </a:r>
            <a:r>
              <a:rPr lang="en-NZ" sz="1200" kern="1200" baseline="0" dirty="0" err="1" smtClean="0">
                <a:solidFill>
                  <a:schemeClr val="tx1"/>
                </a:solidFill>
                <a:latin typeface="+mn-lt"/>
                <a:ea typeface="+mn-ea"/>
                <a:cs typeface="+mn-cs"/>
              </a:rPr>
              <a:t>fintech</a:t>
            </a:r>
            <a:r>
              <a:rPr lang="en-NZ" sz="1200" kern="1200" baseline="0" dirty="0" smtClean="0">
                <a:solidFill>
                  <a:schemeClr val="tx1"/>
                </a:solidFill>
                <a:latin typeface="+mn-lt"/>
                <a:ea typeface="+mn-ea"/>
                <a:cs typeface="+mn-cs"/>
              </a:rPr>
              <a:t>.</a:t>
            </a:r>
          </a:p>
          <a:p>
            <a:endParaRPr lang="en-NZ" sz="1200" kern="1200" baseline="0" dirty="0" smtClean="0">
              <a:solidFill>
                <a:schemeClr val="tx1"/>
              </a:solidFill>
              <a:latin typeface="+mn-lt"/>
              <a:ea typeface="+mn-ea"/>
              <a:cs typeface="+mn-cs"/>
            </a:endParaRPr>
          </a:p>
          <a:p>
            <a:r>
              <a:rPr lang="en-NZ" baseline="0" dirty="0" smtClean="0"/>
              <a:t>During lockdown - frequent meetings of Heads of Agencies, deputies.  All agencies deferred large portions of our programmed work in order to relieve pressure on firms and allow them to focus on their customers.  Also saw acceleration of some initiatives in the consumer credit space, to mitigate against predatory lending to distressed consumers.</a:t>
            </a:r>
          </a:p>
          <a:p>
            <a:endParaRPr lang="en-NZ" baseline="0" dirty="0" smtClean="0"/>
          </a:p>
          <a:p>
            <a:r>
              <a:rPr lang="en-NZ" baseline="0" dirty="0" smtClean="0"/>
              <a:t>Assigned job (during first lockdown) of assessing “essential services” requests – which saw most financial services firms included – hard to see financial markets as anything other than integrated whole…</a:t>
            </a:r>
          </a:p>
          <a:p>
            <a:endParaRPr lang="en-NZ" baseline="0" dirty="0" smtClean="0"/>
          </a:p>
          <a:p>
            <a:endParaRPr lang="en-NZ" baseline="0" dirty="0" smtClean="0"/>
          </a:p>
          <a:p>
            <a:r>
              <a:rPr lang="en-NZ" baseline="0" dirty="0" smtClean="0"/>
              <a:t>Agencies since have engaged with industry on restarting various pieces of work, and COFR in September published its forward programme of regulatory initiatives.</a:t>
            </a:r>
          </a:p>
          <a:p>
            <a:endParaRPr lang="en-NZ" baseline="0"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6</a:t>
            </a:fld>
            <a:endParaRPr lang="en-US"/>
          </a:p>
        </p:txBody>
      </p:sp>
    </p:spTree>
    <p:extLst>
      <p:ext uri="{BB962C8B-B14F-4D97-AF65-F5344CB8AC3E}">
        <p14:creationId xmlns:p14="http://schemas.microsoft.com/office/powerpoint/2010/main" val="237369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From slide</a:t>
            </a:r>
          </a:p>
          <a:p>
            <a:endParaRPr lang="en-NZ" dirty="0" smtClean="0"/>
          </a:p>
          <a:p>
            <a:r>
              <a:rPr lang="en-NZ" dirty="0" smtClean="0"/>
              <a:t>Looking</a:t>
            </a:r>
            <a:r>
              <a:rPr lang="en-NZ" baseline="0" dirty="0" smtClean="0"/>
              <a:t> to maintain informal market intelligence contacts – looking for “weak signals” that might warrant investigation to see if broader risk emerging…</a:t>
            </a:r>
          </a:p>
          <a:p>
            <a:endParaRPr lang="en-NZ" baseline="0" dirty="0" smtClean="0"/>
          </a:p>
          <a:p>
            <a:pPr marL="285750" lvl="1">
              <a:spcAft>
                <a:spcPts val="1200"/>
              </a:spcAft>
              <a:buClr>
                <a:srgbClr val="3DB049"/>
              </a:buClr>
            </a:pPr>
            <a:r>
              <a:rPr lang="en-NZ" dirty="0" smtClean="0"/>
              <a:t>Increased focus on prioritising customer needs – this is the purpose of regulatory relief</a:t>
            </a:r>
          </a:p>
          <a:p>
            <a:pPr marL="285750" lvl="1">
              <a:spcAft>
                <a:spcPts val="1200"/>
              </a:spcAft>
              <a:buClr>
                <a:srgbClr val="3DB049"/>
              </a:buClr>
            </a:pPr>
            <a:r>
              <a:rPr lang="en-NZ" dirty="0" smtClean="0"/>
              <a:t>Emphasis on identifying and supporting potentially vulnerable customers</a:t>
            </a:r>
          </a:p>
          <a:p>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7</a:t>
            </a:fld>
            <a:endParaRPr lang="en-US"/>
          </a:p>
        </p:txBody>
      </p:sp>
    </p:spTree>
    <p:extLst>
      <p:ext uri="{BB962C8B-B14F-4D97-AF65-F5344CB8AC3E}">
        <p14:creationId xmlns:p14="http://schemas.microsoft.com/office/powerpoint/2010/main" val="63420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Progress against around 9,500 financial advisers registered on FSPR – happy with progress, but suspect surprises</a:t>
            </a:r>
            <a:r>
              <a:rPr lang="en-NZ" baseline="0" dirty="0" smtClean="0"/>
              <a:t> still to come…</a:t>
            </a:r>
          </a:p>
          <a:p>
            <a:endParaRPr lang="en-NZ" baseline="0" dirty="0" smtClean="0"/>
          </a:p>
          <a:p>
            <a:r>
              <a:rPr lang="en-NZ" baseline="0" dirty="0" smtClean="0"/>
              <a:t>New regime in force 15 March 2021 – will soon publish final standard conditions and licensing guides, ready for doors-open.</a:t>
            </a: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8</a:t>
            </a:fld>
            <a:endParaRPr lang="en-US"/>
          </a:p>
        </p:txBody>
      </p:sp>
    </p:spTree>
    <p:extLst>
      <p:ext uri="{BB962C8B-B14F-4D97-AF65-F5344CB8AC3E}">
        <p14:creationId xmlns:p14="http://schemas.microsoft.com/office/powerpoint/2010/main" val="394425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Basic framework – fair</a:t>
            </a:r>
            <a:r>
              <a:rPr lang="en-NZ" baseline="0" dirty="0" smtClean="0"/>
              <a:t> conduct principle:</a:t>
            </a:r>
          </a:p>
          <a:p>
            <a:endParaRPr lang="en-NZ" baseline="0" dirty="0" smtClean="0"/>
          </a:p>
          <a:p>
            <a:r>
              <a:rPr lang="en-NZ" baseline="0" dirty="0" smtClean="0"/>
              <a:t>Banks and insurers need to be licensed by the FMA</a:t>
            </a:r>
          </a:p>
          <a:p>
            <a:endParaRPr lang="en-NZ" baseline="0" dirty="0" smtClean="0"/>
          </a:p>
          <a:p>
            <a:r>
              <a:rPr lang="en-NZ" baseline="0" dirty="0" smtClean="0"/>
              <a:t>Must establish and maintain a “fair conduct programme” – setting out how the firm will ensure that its actions meet the standard of the fair conduct principle.</a:t>
            </a:r>
          </a:p>
          <a:p>
            <a:endParaRPr lang="en-NZ" baseline="0" dirty="0" smtClean="0"/>
          </a:p>
          <a:p>
            <a:r>
              <a:rPr lang="en-NZ" baseline="0" dirty="0" smtClean="0"/>
              <a:t>Bill went through delayed select committee hearings during lockdown – still managed to achieve very high engagement.</a:t>
            </a:r>
          </a:p>
          <a:p>
            <a:endParaRPr lang="en-NZ" baseline="0" dirty="0" smtClean="0"/>
          </a:p>
          <a:p>
            <a:r>
              <a:rPr lang="en-NZ" baseline="0" dirty="0" smtClean="0"/>
              <a:t>Clear call for certainty as to obligations, and also coverage.</a:t>
            </a:r>
          </a:p>
          <a:p>
            <a:endParaRPr lang="en-NZ" baseline="0" dirty="0" smtClean="0"/>
          </a:p>
          <a:p>
            <a:r>
              <a:rPr lang="en-NZ" baseline="0" dirty="0" smtClean="0"/>
              <a:t>Select committee has reported back recommending a number of changes – now await further progress…</a:t>
            </a: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9</a:t>
            </a:fld>
            <a:endParaRPr lang="en-US"/>
          </a:p>
        </p:txBody>
      </p:sp>
    </p:spTree>
    <p:extLst>
      <p:ext uri="{BB962C8B-B14F-4D97-AF65-F5344CB8AC3E}">
        <p14:creationId xmlns:p14="http://schemas.microsoft.com/office/powerpoint/2010/main" val="3669284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Body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32800" y="889200"/>
            <a:ext cx="8229600" cy="529200"/>
          </a:xfrm>
          <a:prstGeom prst="rect">
            <a:avLst/>
          </a:prstGeom>
        </p:spPr>
        <p:txBody>
          <a:bodyPr vert="horz" lIns="0" tIns="0" rIns="0" bIns="0" rtlCol="0" anchor="b" anchorCtr="0">
            <a:noAutofit/>
          </a:bodyPr>
          <a:lstStyle>
            <a:lvl1pPr algn="l">
              <a:defRPr sz="2800" b="1">
                <a:solidFill>
                  <a:schemeClr val="bg1"/>
                </a:solidFill>
              </a:defRPr>
            </a:lvl1pPr>
          </a:lstStyle>
          <a:p>
            <a:r>
              <a:rPr lang="en-US" smtClean="0"/>
              <a:t>Click to edit Master title style</a:t>
            </a:r>
            <a:endParaRPr lang="en-US" dirty="0"/>
          </a:p>
        </p:txBody>
      </p:sp>
      <p:sp>
        <p:nvSpPr>
          <p:cNvPr id="8" name="Date Placeholder 12"/>
          <p:cNvSpPr>
            <a:spLocks noGrp="1"/>
          </p:cNvSpPr>
          <p:nvPr>
            <p:ph type="dt" sz="half" idx="2"/>
          </p:nvPr>
        </p:nvSpPr>
        <p:spPr>
          <a:xfrm>
            <a:off x="532800" y="6112039"/>
            <a:ext cx="205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FBCB4-7051-4D44-89EC-02FDA8982106}" type="datetimeFigureOut">
              <a:rPr lang="en-US" smtClean="0"/>
              <a:pPr/>
              <a:t>10/21/2020</a:t>
            </a:fld>
            <a:endParaRPr lang="en-US" dirty="0"/>
          </a:p>
        </p:txBody>
      </p:sp>
      <p:sp>
        <p:nvSpPr>
          <p:cNvPr id="10" name="Text Placeholder 9"/>
          <p:cNvSpPr>
            <a:spLocks noGrp="1"/>
          </p:cNvSpPr>
          <p:nvPr>
            <p:ph type="body" sz="quarter" idx="10"/>
          </p:nvPr>
        </p:nvSpPr>
        <p:spPr>
          <a:xfrm>
            <a:off x="533400" y="1600202"/>
            <a:ext cx="8153400" cy="1512600"/>
          </a:xfrm>
        </p:spPr>
        <p:txBody>
          <a:bodyPr/>
          <a:lstStyle/>
          <a:p>
            <a:pPr lvl="0"/>
            <a:r>
              <a:rPr lang="en-US" smtClean="0"/>
              <a:t>Edit Master text styles</a:t>
            </a:r>
          </a:p>
        </p:txBody>
      </p:sp>
    </p:spTree>
    <p:extLst>
      <p:ext uri="{BB962C8B-B14F-4D97-AF65-F5344CB8AC3E}">
        <p14:creationId xmlns:p14="http://schemas.microsoft.com/office/powerpoint/2010/main" val="140341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ollow on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8229600" cy="1370086"/>
          </a:xfrm>
          <a:prstGeom prst="rect">
            <a:avLst/>
          </a:prstGeom>
        </p:spPr>
        <p:txBody>
          <a:bodyPr anchor="ctr" anchorCtr="0"/>
          <a:lstStyle>
            <a:lvl1pPr>
              <a:defRPr b="1" i="0"/>
            </a:lvl1pPr>
          </a:lstStyle>
          <a:p>
            <a:r>
              <a:rPr lang="en-AU" dirty="0" smtClean="0"/>
              <a:t>Click to edit Master title style</a:t>
            </a:r>
            <a:endParaRPr lang="en-US" dirty="0"/>
          </a:p>
        </p:txBody>
      </p:sp>
      <p:sp>
        <p:nvSpPr>
          <p:cNvPr id="3" name="Content Placeholder 2"/>
          <p:cNvSpPr>
            <a:spLocks noGrp="1"/>
          </p:cNvSpPr>
          <p:nvPr>
            <p:ph idx="1"/>
          </p:nvPr>
        </p:nvSpPr>
        <p:spPr>
          <a:xfrm>
            <a:off x="532800" y="1863540"/>
            <a:ext cx="8154000" cy="3423392"/>
          </a:xfrm>
          <a:prstGeom prst="rect">
            <a:avLst/>
          </a:prstGeom>
        </p:spPr>
        <p:txBody>
          <a:bodyPr/>
          <a:lstStyle>
            <a:lvl1pPr>
              <a:lnSpc>
                <a:spcPts val="2000"/>
              </a:lnSpc>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7" name="Date Placeholder 4"/>
          <p:cNvSpPr>
            <a:spLocks noGrp="1"/>
          </p:cNvSpPr>
          <p:nvPr>
            <p:ph type="dt" sz="half" idx="10"/>
          </p:nvPr>
        </p:nvSpPr>
        <p:spPr>
          <a:xfrm>
            <a:off x="532800" y="6436063"/>
            <a:ext cx="5216601" cy="421937"/>
          </a:xfrm>
          <a:prstGeom prst="rect">
            <a:avLst/>
          </a:prstGeom>
        </p:spPr>
        <p:txBody>
          <a:bodyPr anchor="ctr" anchorCtr="0"/>
          <a:lstStyle>
            <a:lvl1pPr>
              <a:defRPr sz="1050">
                <a:solidFill>
                  <a:schemeClr val="bg1"/>
                </a:solidFill>
              </a:defRPr>
            </a:lvl1pPr>
          </a:lstStyle>
          <a:p>
            <a:fld id="{2691A136-B88C-F548-ABBA-C85BF14241F8}" type="datetimeFigureOut">
              <a:rPr lang="en-US" smtClean="0"/>
              <a:pPr/>
              <a:t>10/21/2020</a:t>
            </a:fld>
            <a:endParaRPr lang="en-US" dirty="0"/>
          </a:p>
        </p:txBody>
      </p:sp>
      <p:sp>
        <p:nvSpPr>
          <p:cNvPr id="5" name="Rectangle 4"/>
          <p:cNvSpPr/>
          <p:nvPr userDrawn="1"/>
        </p:nvSpPr>
        <p:spPr>
          <a:xfrm>
            <a:off x="1" y="5674407"/>
            <a:ext cx="9144000" cy="1183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2205" y="6062133"/>
            <a:ext cx="1760195" cy="560868"/>
          </a:xfrm>
          <a:prstGeom prst="rect">
            <a:avLst/>
          </a:prstGeom>
        </p:spPr>
      </p:pic>
    </p:spTree>
    <p:extLst>
      <p:ext uri="{BB962C8B-B14F-4D97-AF65-F5344CB8AC3E}">
        <p14:creationId xmlns:p14="http://schemas.microsoft.com/office/powerpoint/2010/main" val="9116893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2 columns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56FBCB4-7051-4D44-89EC-02FDA8982106}" type="datetimeFigureOut">
              <a:rPr lang="en-US" smtClean="0"/>
              <a:pPr/>
              <a:t>10/21/2020</a:t>
            </a:fld>
            <a:endParaRPr lang="en-US"/>
          </a:p>
        </p:txBody>
      </p:sp>
      <p:sp>
        <p:nvSpPr>
          <p:cNvPr id="4" name="Content Placeholder 5"/>
          <p:cNvSpPr>
            <a:spLocks noGrp="1"/>
          </p:cNvSpPr>
          <p:nvPr>
            <p:ph idx="1"/>
          </p:nvPr>
        </p:nvSpPr>
        <p:spPr>
          <a:xfrm>
            <a:off x="532800" y="1863540"/>
            <a:ext cx="3748914" cy="3423392"/>
          </a:xfrm>
        </p:spPr>
        <p:txBody>
          <a:bodyPr/>
          <a:lstStyle/>
          <a:p>
            <a:r>
              <a:rPr lang="en-US" sz="1600" dirty="0" err="1" smtClean="0"/>
              <a:t>Tus</a:t>
            </a:r>
            <a:r>
              <a:rPr lang="en-US" sz="1600" dirty="0" smtClean="0"/>
              <a:t> </a:t>
            </a:r>
            <a:r>
              <a:rPr lang="en-US" sz="1600" dirty="0" err="1" smtClean="0"/>
              <a:t>experoria</a:t>
            </a:r>
            <a:r>
              <a:rPr lang="en-US" sz="1600" dirty="0" smtClean="0"/>
              <a:t> sit </a:t>
            </a:r>
            <a:r>
              <a:rPr lang="en-US" sz="1600" dirty="0" err="1" smtClean="0"/>
              <a:t>evelige</a:t>
            </a:r>
            <a:r>
              <a:rPr lang="en-US" sz="1600" dirty="0" smtClean="0"/>
              <a:t> </a:t>
            </a:r>
            <a:r>
              <a:rPr lang="en-US" sz="1600" dirty="0" err="1" smtClean="0"/>
              <a:t>ndiatec</a:t>
            </a:r>
            <a:r>
              <a:rPr lang="en-US" sz="1600" dirty="0" smtClean="0"/>
              <a:t> </a:t>
            </a:r>
            <a:r>
              <a:rPr lang="en-US" sz="1600" dirty="0" err="1" smtClean="0"/>
              <a:t>tisinihil</a:t>
            </a:r>
            <a:r>
              <a:rPr lang="en-US" sz="1600" dirty="0" smtClean="0"/>
              <a:t> </a:t>
            </a:r>
            <a:r>
              <a:rPr lang="en-US" sz="1600" dirty="0" err="1" smtClean="0"/>
              <a:t>estorro</a:t>
            </a:r>
            <a:r>
              <a:rPr lang="en-US" sz="1600" dirty="0" smtClean="0"/>
              <a:t> </a:t>
            </a:r>
            <a:r>
              <a:rPr lang="en-US" sz="1600" dirty="0" err="1" smtClean="0"/>
              <a:t>bernam</a:t>
            </a:r>
            <a:r>
              <a:rPr lang="en-US" sz="1600" dirty="0" smtClean="0"/>
              <a:t> </a:t>
            </a:r>
            <a:r>
              <a:rPr lang="en-US" sz="1600" dirty="0" err="1" smtClean="0"/>
              <a:t>ut</a:t>
            </a:r>
            <a:r>
              <a:rPr lang="en-US" sz="1600" dirty="0" smtClean="0"/>
              <a:t> </a:t>
            </a:r>
            <a:r>
              <a:rPr lang="en-US" sz="1600" dirty="0" err="1" smtClean="0"/>
              <a:t>hillo</a:t>
            </a:r>
            <a:r>
              <a:rPr lang="en-US" sz="1600" dirty="0" smtClean="0"/>
              <a:t> </a:t>
            </a:r>
            <a:r>
              <a:rPr lang="en-US" sz="1600" dirty="0" err="1" smtClean="0"/>
              <a:t>omnia</a:t>
            </a:r>
            <a:r>
              <a:rPr lang="en-US" sz="1600" dirty="0" smtClean="0"/>
              <a:t> </a:t>
            </a:r>
            <a:r>
              <a:rPr lang="en-US" sz="1600" dirty="0" err="1" smtClean="0"/>
              <a:t>disi</a:t>
            </a:r>
            <a:r>
              <a:rPr lang="en-US" sz="1600" dirty="0" smtClean="0"/>
              <a:t> </a:t>
            </a:r>
            <a:r>
              <a:rPr lang="en-US" sz="1600" dirty="0" err="1" smtClean="0"/>
              <a:t>dictio</a:t>
            </a:r>
            <a:r>
              <a:rPr lang="en-US" sz="1600" dirty="0" smtClean="0"/>
              <a:t>. </a:t>
            </a:r>
            <a:r>
              <a:rPr lang="en-US" sz="1600" dirty="0" err="1" smtClean="0"/>
              <a:t>Igeni</a:t>
            </a:r>
            <a:r>
              <a:rPr lang="en-US" sz="1600" dirty="0" smtClean="0"/>
              <a:t> a </a:t>
            </a:r>
            <a:r>
              <a:rPr lang="en-US" sz="1600" dirty="0" err="1" smtClean="0"/>
              <a:t>nobis</a:t>
            </a:r>
            <a:r>
              <a:rPr lang="en-US" sz="1600" dirty="0" smtClean="0"/>
              <a:t> </a:t>
            </a:r>
            <a:r>
              <a:rPr lang="en-US" sz="1600" dirty="0" err="1" smtClean="0"/>
              <a:t>moluptae</a:t>
            </a:r>
            <a:r>
              <a:rPr lang="en-US" sz="1600" dirty="0" smtClean="0"/>
              <a:t>. </a:t>
            </a:r>
            <a:r>
              <a:rPr lang="en-US" sz="1600" dirty="0" err="1" smtClean="0"/>
              <a:t>Henim</a:t>
            </a:r>
            <a:r>
              <a:rPr lang="en-US" sz="1600" dirty="0" smtClean="0"/>
              <a:t> </a:t>
            </a:r>
            <a:r>
              <a:rPr lang="en-US" sz="1600" dirty="0" err="1" smtClean="0"/>
              <a:t>int</a:t>
            </a:r>
            <a:r>
              <a:rPr lang="en-US" sz="1600" dirty="0" smtClean="0"/>
              <a:t> lam, </a:t>
            </a:r>
            <a:r>
              <a:rPr lang="en-US" sz="1600" dirty="0" err="1" smtClean="0"/>
              <a:t>nonsequas</a:t>
            </a:r>
            <a:r>
              <a:rPr lang="en-US" sz="1600" dirty="0" smtClean="0"/>
              <a:t> rem </a:t>
            </a:r>
            <a:r>
              <a:rPr lang="en-US" sz="1600" dirty="0" err="1" smtClean="0"/>
              <a:t>fuga</a:t>
            </a:r>
            <a:r>
              <a:rPr lang="en-US" sz="1600" dirty="0" smtClean="0"/>
              <a:t>. Este </a:t>
            </a:r>
            <a:r>
              <a:rPr lang="en-US" sz="1600" dirty="0" err="1" smtClean="0"/>
              <a:t>preped</a:t>
            </a:r>
            <a:r>
              <a:rPr lang="en-US" sz="1600" dirty="0" smtClean="0"/>
              <a:t> </a:t>
            </a:r>
            <a:r>
              <a:rPr lang="en-US" sz="1600" dirty="0" err="1" smtClean="0"/>
              <a:t>ut</a:t>
            </a:r>
            <a:r>
              <a:rPr lang="en-US" sz="1600" dirty="0" smtClean="0"/>
              <a:t> am, sit, </a:t>
            </a:r>
            <a:r>
              <a:rPr lang="en-US" sz="1600" dirty="0" err="1" smtClean="0"/>
              <a:t>quiat</a:t>
            </a:r>
            <a:r>
              <a:rPr lang="en-US" sz="1600" dirty="0" smtClean="0"/>
              <a:t> </a:t>
            </a:r>
            <a:r>
              <a:rPr lang="en-US" sz="1600" dirty="0" err="1" smtClean="0"/>
              <a:t>milland</a:t>
            </a:r>
            <a:r>
              <a:rPr lang="en-US" sz="1600" dirty="0" smtClean="0"/>
              <a:t> </a:t>
            </a:r>
            <a:r>
              <a:rPr lang="en-US" sz="1600" dirty="0" err="1" smtClean="0"/>
              <a:t>iaepedi</a:t>
            </a:r>
            <a:r>
              <a:rPr lang="en-US" sz="1600" dirty="0" smtClean="0"/>
              <a:t> </a:t>
            </a:r>
            <a:r>
              <a:rPr lang="en-US" sz="1600" dirty="0" err="1" smtClean="0"/>
              <a:t>sitatur</a:t>
            </a:r>
            <a:r>
              <a:rPr lang="en-US" sz="1600" dirty="0" smtClean="0"/>
              <a:t>? </a:t>
            </a:r>
            <a:r>
              <a:rPr lang="en-US" sz="1600" dirty="0" err="1" smtClean="0"/>
              <a:t>Untoria</a:t>
            </a:r>
            <a:r>
              <a:rPr lang="en-US" sz="1600" dirty="0" smtClean="0"/>
              <a:t> </a:t>
            </a:r>
            <a:r>
              <a:rPr lang="en-US" sz="1600" dirty="0" err="1" smtClean="0"/>
              <a:t>dolo</a:t>
            </a:r>
            <a:r>
              <a:rPr lang="en-US" sz="1600" dirty="0" smtClean="0"/>
              <a:t> con </a:t>
            </a:r>
            <a:r>
              <a:rPr lang="en-US" sz="1600" dirty="0" err="1" smtClean="0"/>
              <a:t>consequia</a:t>
            </a:r>
            <a:r>
              <a:rPr lang="en-US" sz="1600" dirty="0" smtClean="0"/>
              <a:t> quam </a:t>
            </a:r>
            <a:r>
              <a:rPr lang="en-US" sz="1600" dirty="0" err="1" smtClean="0"/>
              <a:t>vellanda</a:t>
            </a:r>
            <a:r>
              <a:rPr lang="en-US" sz="1600" dirty="0" smtClean="0"/>
              <a:t> </a:t>
            </a:r>
            <a:r>
              <a:rPr lang="en-US" sz="1600" dirty="0" err="1" smtClean="0"/>
              <a:t>sed</a:t>
            </a:r>
            <a:r>
              <a:rPr lang="en-US" sz="1600" dirty="0" smtClean="0"/>
              <a:t> ma </a:t>
            </a:r>
            <a:r>
              <a:rPr lang="en-US" sz="1600" dirty="0" err="1" smtClean="0"/>
              <a:t>dit</a:t>
            </a:r>
            <a:r>
              <a:rPr lang="en-US" sz="1600" dirty="0" smtClean="0"/>
              <a:t>, </a:t>
            </a:r>
            <a:r>
              <a:rPr lang="en-US" sz="1600" dirty="0" err="1" smtClean="0"/>
              <a:t>sinctur</a:t>
            </a:r>
            <a:r>
              <a:rPr lang="en-US" sz="1600" dirty="0" smtClean="0"/>
              <a:t> se quos </a:t>
            </a:r>
            <a:r>
              <a:rPr lang="en-US" sz="1600" dirty="0" err="1" smtClean="0"/>
              <a:t>doluptatem</a:t>
            </a:r>
            <a:r>
              <a:rPr lang="en-US" sz="1600" dirty="0" smtClean="0"/>
              <a:t> </a:t>
            </a:r>
            <a:r>
              <a:rPr lang="en-US" sz="1600" dirty="0" err="1" smtClean="0"/>
              <a:t>volum</a:t>
            </a:r>
            <a:r>
              <a:rPr lang="en-US" sz="1600" dirty="0" smtClean="0"/>
              <a:t>, </a:t>
            </a:r>
            <a:r>
              <a:rPr lang="en-US" sz="1600" dirty="0" err="1" smtClean="0"/>
              <a:t>sitetur</a:t>
            </a:r>
            <a:r>
              <a:rPr lang="en-US" sz="1600" dirty="0" smtClean="0"/>
              <a:t> </a:t>
            </a:r>
            <a:r>
              <a:rPr lang="en-US" sz="1600" dirty="0" err="1" smtClean="0"/>
              <a:t>sectem</a:t>
            </a:r>
            <a:r>
              <a:rPr lang="en-US" sz="1600" dirty="0" smtClean="0"/>
              <a:t> qui </a:t>
            </a:r>
            <a:r>
              <a:rPr lang="en-US" sz="1600" dirty="0" err="1" smtClean="0"/>
              <a:t>reperum</a:t>
            </a:r>
            <a:r>
              <a:rPr lang="en-US" sz="1600" dirty="0" smtClean="0"/>
              <a:t>, </a:t>
            </a:r>
          </a:p>
        </p:txBody>
      </p:sp>
      <p:sp>
        <p:nvSpPr>
          <p:cNvPr id="5" name="Content Placeholder 5"/>
          <p:cNvSpPr txBox="1">
            <a:spLocks/>
          </p:cNvSpPr>
          <p:nvPr userDrawn="1"/>
        </p:nvSpPr>
        <p:spPr>
          <a:xfrm>
            <a:off x="4855028" y="1863540"/>
            <a:ext cx="3828743" cy="3423392"/>
          </a:xfrm>
          <a:prstGeom prst="rect">
            <a:avLst/>
          </a:prstGeom>
        </p:spPr>
        <p:txBody>
          <a:bodyPr vert="horz" lIns="0" tIns="0" rIns="0" bIns="0" rtlCol="0">
            <a:noAutofit/>
          </a:bodyPr>
          <a:lstStyle>
            <a:lvl1pPr marL="0" marR="0" indent="0" algn="l" defTabSz="457200" rtl="0" eaLnBrk="1" fontAlgn="auto" latinLnBrk="0" hangingPunct="1">
              <a:lnSpc>
                <a:spcPts val="2000"/>
              </a:lnSpc>
              <a:spcBef>
                <a:spcPts val="0"/>
              </a:spcBef>
              <a:spcAft>
                <a:spcPts val="1200"/>
              </a:spcAft>
              <a:buClrTx/>
              <a:buSzTx/>
              <a:buFont typeface="Arial"/>
              <a:buNone/>
              <a:tabLst/>
              <a:defRPr sz="2000" kern="1200" baseline="0">
                <a:solidFill>
                  <a:srgbClr val="595959"/>
                </a:solidFill>
                <a:latin typeface="+mn-lt"/>
                <a:ea typeface="+mn-ea"/>
                <a:cs typeface="+mn-cs"/>
              </a:defRPr>
            </a:lvl1pPr>
            <a:lvl2pPr marL="0" indent="-285750" algn="l" defTabSz="457200" rtl="0" eaLnBrk="1" latinLnBrk="0" hangingPunct="1">
              <a:spcBef>
                <a:spcPts val="0"/>
              </a:spcBef>
              <a:spcAft>
                <a:spcPts val="0"/>
              </a:spcAft>
              <a:buClr>
                <a:schemeClr val="accent3"/>
              </a:buClr>
              <a:buFont typeface="Arial"/>
              <a:buChar char="•"/>
              <a:defRPr sz="1800" kern="1200" baseline="0">
                <a:solidFill>
                  <a:srgbClr val="595959"/>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rgbClr val="595959"/>
                </a:solidFill>
                <a:latin typeface="+mn-lt"/>
                <a:ea typeface="+mn-ea"/>
                <a:cs typeface="+mn-cs"/>
              </a:defRPr>
            </a:lvl3pPr>
            <a:lvl4pPr marL="810000" indent="-228600" algn="l" defTabSz="457200" rtl="0" eaLnBrk="1" latinLnBrk="0" hangingPunct="1">
              <a:spcBef>
                <a:spcPts val="600"/>
              </a:spcBef>
              <a:spcAft>
                <a:spcPts val="0"/>
              </a:spcAft>
              <a:buClr>
                <a:srgbClr val="A4C240"/>
              </a:buClr>
              <a:buFont typeface="Arial"/>
              <a:buChar char="•"/>
              <a:defRPr sz="1400" kern="1200">
                <a:solidFill>
                  <a:srgbClr val="595959"/>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err="1" smtClean="0"/>
              <a:t>Tus</a:t>
            </a:r>
            <a:r>
              <a:rPr lang="en-US" sz="1600" dirty="0" smtClean="0"/>
              <a:t> </a:t>
            </a:r>
            <a:r>
              <a:rPr lang="en-US" sz="1600" dirty="0" err="1" smtClean="0"/>
              <a:t>experoria</a:t>
            </a:r>
            <a:r>
              <a:rPr lang="en-US" sz="1600" dirty="0" smtClean="0"/>
              <a:t> sit </a:t>
            </a:r>
            <a:r>
              <a:rPr lang="en-US" sz="1600" dirty="0" err="1" smtClean="0"/>
              <a:t>evelige</a:t>
            </a:r>
            <a:r>
              <a:rPr lang="en-US" sz="1600" dirty="0" smtClean="0"/>
              <a:t> </a:t>
            </a:r>
            <a:r>
              <a:rPr lang="en-US" sz="1600" dirty="0" err="1" smtClean="0"/>
              <a:t>ndiatec</a:t>
            </a:r>
            <a:r>
              <a:rPr lang="en-US" sz="1600" dirty="0" smtClean="0"/>
              <a:t> </a:t>
            </a:r>
            <a:r>
              <a:rPr lang="en-US" sz="1600" dirty="0" err="1" smtClean="0"/>
              <a:t>tisinihil</a:t>
            </a:r>
            <a:r>
              <a:rPr lang="en-US" sz="1600" dirty="0" smtClean="0"/>
              <a:t> </a:t>
            </a:r>
            <a:r>
              <a:rPr lang="en-US" sz="1600" dirty="0" err="1" smtClean="0"/>
              <a:t>estorro</a:t>
            </a:r>
            <a:r>
              <a:rPr lang="en-US" sz="1600" dirty="0" smtClean="0"/>
              <a:t> </a:t>
            </a:r>
            <a:r>
              <a:rPr lang="en-US" sz="1600" dirty="0" err="1" smtClean="0"/>
              <a:t>bernam</a:t>
            </a:r>
            <a:r>
              <a:rPr lang="en-US" sz="1600" dirty="0" smtClean="0"/>
              <a:t> </a:t>
            </a:r>
            <a:r>
              <a:rPr lang="en-US" sz="1600" dirty="0" err="1" smtClean="0"/>
              <a:t>ut</a:t>
            </a:r>
            <a:r>
              <a:rPr lang="en-US" sz="1600" dirty="0" smtClean="0"/>
              <a:t> </a:t>
            </a:r>
            <a:r>
              <a:rPr lang="en-US" sz="1600" dirty="0" err="1" smtClean="0"/>
              <a:t>hillo</a:t>
            </a:r>
            <a:r>
              <a:rPr lang="en-US" sz="1600" dirty="0" smtClean="0"/>
              <a:t> </a:t>
            </a:r>
            <a:r>
              <a:rPr lang="en-US" sz="1600" dirty="0" err="1" smtClean="0"/>
              <a:t>omnia</a:t>
            </a:r>
            <a:r>
              <a:rPr lang="en-US" sz="1600" dirty="0" smtClean="0"/>
              <a:t> </a:t>
            </a:r>
            <a:r>
              <a:rPr lang="en-US" sz="1600" dirty="0" err="1" smtClean="0"/>
              <a:t>disi</a:t>
            </a:r>
            <a:r>
              <a:rPr lang="en-US" sz="1600" dirty="0" smtClean="0"/>
              <a:t> </a:t>
            </a:r>
            <a:r>
              <a:rPr lang="en-US" sz="1600" dirty="0" err="1" smtClean="0"/>
              <a:t>dictio</a:t>
            </a:r>
            <a:r>
              <a:rPr lang="en-US" sz="1600" dirty="0" smtClean="0"/>
              <a:t>. </a:t>
            </a:r>
            <a:r>
              <a:rPr lang="en-US" sz="1600" dirty="0" err="1" smtClean="0"/>
              <a:t>Igeni</a:t>
            </a:r>
            <a:r>
              <a:rPr lang="en-US" sz="1600" dirty="0" smtClean="0"/>
              <a:t> a </a:t>
            </a:r>
            <a:r>
              <a:rPr lang="en-US" sz="1600" dirty="0" err="1" smtClean="0"/>
              <a:t>nobis</a:t>
            </a:r>
            <a:r>
              <a:rPr lang="en-US" sz="1600" dirty="0" smtClean="0"/>
              <a:t> </a:t>
            </a:r>
            <a:r>
              <a:rPr lang="en-US" sz="1600" dirty="0" err="1" smtClean="0"/>
              <a:t>moluptae</a:t>
            </a:r>
            <a:r>
              <a:rPr lang="en-US" sz="1600" dirty="0" smtClean="0"/>
              <a:t>. </a:t>
            </a:r>
            <a:r>
              <a:rPr lang="en-US" sz="1600" dirty="0" err="1" smtClean="0"/>
              <a:t>Henim</a:t>
            </a:r>
            <a:r>
              <a:rPr lang="en-US" sz="1600" dirty="0" smtClean="0"/>
              <a:t> </a:t>
            </a:r>
            <a:r>
              <a:rPr lang="en-US" sz="1600" dirty="0" err="1" smtClean="0"/>
              <a:t>int</a:t>
            </a:r>
            <a:r>
              <a:rPr lang="en-US" sz="1600" dirty="0" smtClean="0"/>
              <a:t> lam, </a:t>
            </a:r>
            <a:r>
              <a:rPr lang="en-US" sz="1600" dirty="0" err="1" smtClean="0"/>
              <a:t>nonsequas</a:t>
            </a:r>
            <a:r>
              <a:rPr lang="en-US" sz="1600" dirty="0" smtClean="0"/>
              <a:t> rem </a:t>
            </a:r>
            <a:r>
              <a:rPr lang="en-US" sz="1600" dirty="0" err="1" smtClean="0"/>
              <a:t>fuga</a:t>
            </a:r>
            <a:r>
              <a:rPr lang="en-US" sz="1600" dirty="0" smtClean="0"/>
              <a:t>. Este </a:t>
            </a:r>
            <a:r>
              <a:rPr lang="en-US" sz="1600" dirty="0" err="1" smtClean="0"/>
              <a:t>preped</a:t>
            </a:r>
            <a:r>
              <a:rPr lang="en-US" sz="1600" dirty="0" smtClean="0"/>
              <a:t> </a:t>
            </a:r>
            <a:r>
              <a:rPr lang="en-US" sz="1600" dirty="0" err="1" smtClean="0"/>
              <a:t>ut</a:t>
            </a:r>
            <a:r>
              <a:rPr lang="en-US" sz="1600" dirty="0" smtClean="0"/>
              <a:t> am, sit, </a:t>
            </a:r>
            <a:r>
              <a:rPr lang="en-US" sz="1600" dirty="0" err="1" smtClean="0"/>
              <a:t>quiat</a:t>
            </a:r>
            <a:r>
              <a:rPr lang="en-US" sz="1600" dirty="0" smtClean="0"/>
              <a:t> </a:t>
            </a:r>
            <a:r>
              <a:rPr lang="en-US" sz="1600" dirty="0" err="1" smtClean="0"/>
              <a:t>milland</a:t>
            </a:r>
            <a:r>
              <a:rPr lang="en-US" sz="1600" dirty="0" smtClean="0"/>
              <a:t> </a:t>
            </a:r>
            <a:r>
              <a:rPr lang="en-US" sz="1600" dirty="0" err="1" smtClean="0"/>
              <a:t>iaepedi</a:t>
            </a:r>
            <a:r>
              <a:rPr lang="en-US" sz="1600" dirty="0" smtClean="0"/>
              <a:t> </a:t>
            </a:r>
            <a:r>
              <a:rPr lang="en-US" sz="1600" dirty="0" err="1" smtClean="0"/>
              <a:t>sitatur</a:t>
            </a:r>
            <a:r>
              <a:rPr lang="en-US" sz="1600" dirty="0" smtClean="0"/>
              <a:t>? </a:t>
            </a:r>
            <a:r>
              <a:rPr lang="en-US" sz="1600" dirty="0" err="1" smtClean="0"/>
              <a:t>Untoria</a:t>
            </a:r>
            <a:r>
              <a:rPr lang="en-US" sz="1600" dirty="0" smtClean="0"/>
              <a:t> </a:t>
            </a:r>
            <a:r>
              <a:rPr lang="en-US" sz="1600" dirty="0" err="1" smtClean="0"/>
              <a:t>dolo</a:t>
            </a:r>
            <a:r>
              <a:rPr lang="en-US" sz="1600" dirty="0" smtClean="0"/>
              <a:t> con </a:t>
            </a:r>
            <a:r>
              <a:rPr lang="en-US" sz="1600" dirty="0" err="1" smtClean="0"/>
              <a:t>consequia</a:t>
            </a:r>
            <a:r>
              <a:rPr lang="en-US" sz="1600" dirty="0" smtClean="0"/>
              <a:t> quam </a:t>
            </a:r>
            <a:r>
              <a:rPr lang="en-US" sz="1600" dirty="0" err="1" smtClean="0"/>
              <a:t>vellanda</a:t>
            </a:r>
            <a:r>
              <a:rPr lang="en-US" sz="1600" dirty="0" smtClean="0"/>
              <a:t> </a:t>
            </a:r>
            <a:r>
              <a:rPr lang="en-US" sz="1600" dirty="0" err="1" smtClean="0"/>
              <a:t>sed</a:t>
            </a:r>
            <a:r>
              <a:rPr lang="en-US" sz="1600" dirty="0" smtClean="0"/>
              <a:t> ma </a:t>
            </a:r>
            <a:r>
              <a:rPr lang="en-US" sz="1600" dirty="0" err="1" smtClean="0"/>
              <a:t>dit</a:t>
            </a:r>
            <a:r>
              <a:rPr lang="en-US" sz="1600" dirty="0" smtClean="0"/>
              <a:t>, </a:t>
            </a:r>
            <a:r>
              <a:rPr lang="en-US" sz="1600" dirty="0" err="1" smtClean="0"/>
              <a:t>sinctur</a:t>
            </a:r>
            <a:r>
              <a:rPr lang="en-US" sz="1600" dirty="0" smtClean="0"/>
              <a:t> se quos </a:t>
            </a:r>
            <a:r>
              <a:rPr lang="en-US" sz="1600" dirty="0" err="1" smtClean="0"/>
              <a:t>doluptatem</a:t>
            </a:r>
            <a:r>
              <a:rPr lang="en-US" sz="1600" dirty="0" smtClean="0"/>
              <a:t> </a:t>
            </a:r>
            <a:r>
              <a:rPr lang="en-US" sz="1600" dirty="0" err="1" smtClean="0"/>
              <a:t>volum</a:t>
            </a:r>
            <a:r>
              <a:rPr lang="en-US" sz="1600" dirty="0" smtClean="0"/>
              <a:t>, </a:t>
            </a:r>
            <a:r>
              <a:rPr lang="en-US" sz="1600" dirty="0" err="1" smtClean="0"/>
              <a:t>sitetur</a:t>
            </a:r>
            <a:r>
              <a:rPr lang="en-US" sz="1600" dirty="0" smtClean="0"/>
              <a:t> </a:t>
            </a:r>
            <a:r>
              <a:rPr lang="en-US" sz="1600" dirty="0" err="1" smtClean="0"/>
              <a:t>sectem</a:t>
            </a:r>
            <a:r>
              <a:rPr lang="en-US" sz="1600" dirty="0" smtClean="0"/>
              <a:t> qui </a:t>
            </a:r>
            <a:r>
              <a:rPr lang="en-US" sz="1600" dirty="0" err="1" smtClean="0"/>
              <a:t>reperum</a:t>
            </a:r>
            <a:endParaRPr lang="en-US" sz="1600" dirty="0" smtClean="0"/>
          </a:p>
        </p:txBody>
      </p:sp>
    </p:spTree>
    <p:extLst>
      <p:ext uri="{BB962C8B-B14F-4D97-AF65-F5344CB8AC3E}">
        <p14:creationId xmlns:p14="http://schemas.microsoft.com/office/powerpoint/2010/main" val="238121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8154000" cy="1366596"/>
          </a:xfrm>
          <a:prstGeom prst="rect">
            <a:avLst/>
          </a:prstGeom>
        </p:spPr>
        <p:txBody>
          <a:bodyPr anchor="ctr" anchorCtr="0"/>
          <a:lstStyle>
            <a:lvl1pPr>
              <a:defRPr b="1"/>
            </a:lvl1pPr>
          </a:lstStyle>
          <a:p>
            <a:r>
              <a:rPr lang="en-AU" dirty="0" smtClean="0"/>
              <a:t>Click to edit Master title style</a:t>
            </a:r>
            <a:endParaRPr lang="en-US" dirty="0"/>
          </a:p>
        </p:txBody>
      </p:sp>
      <p:sp>
        <p:nvSpPr>
          <p:cNvPr id="4" name="Date Placeholder 3"/>
          <p:cNvSpPr>
            <a:spLocks noGrp="1"/>
          </p:cNvSpPr>
          <p:nvPr>
            <p:ph type="dt" sz="half" idx="10"/>
          </p:nvPr>
        </p:nvSpPr>
        <p:spPr>
          <a:xfrm>
            <a:off x="532800" y="6432272"/>
            <a:ext cx="2058000" cy="418826"/>
          </a:xfrm>
          <a:prstGeom prst="rect">
            <a:avLst/>
          </a:prstGeom>
        </p:spPr>
        <p:txBody>
          <a:bodyPr/>
          <a:lstStyle>
            <a:lvl1pPr>
              <a:defRPr>
                <a:solidFill>
                  <a:srgbClr val="FFFFFF"/>
                </a:solidFill>
              </a:defRPr>
            </a:lvl1pPr>
          </a:lstStyle>
          <a:p>
            <a:fld id="{2B82FEA0-74EE-D24F-931B-40294A9DE0D5}" type="datetimeFigureOut">
              <a:rPr lang="en-US" smtClean="0"/>
              <a:pPr/>
              <a:t>10/21/2020</a:t>
            </a:fld>
            <a:endParaRPr lang="en-US"/>
          </a:p>
        </p:txBody>
      </p:sp>
      <p:sp>
        <p:nvSpPr>
          <p:cNvPr id="8" name="Content Placeholder 2"/>
          <p:cNvSpPr>
            <a:spLocks noGrp="1"/>
          </p:cNvSpPr>
          <p:nvPr>
            <p:ph idx="1"/>
          </p:nvPr>
        </p:nvSpPr>
        <p:spPr>
          <a:xfrm>
            <a:off x="532800" y="1863540"/>
            <a:ext cx="8154000" cy="3423392"/>
          </a:xfrm>
          <a:prstGeom prst="rect">
            <a:avLst/>
          </a:prstGeom>
        </p:spPr>
        <p:txBody>
          <a:bodyPr/>
          <a:lstStyle>
            <a:lvl1pPr>
              <a:lnSpc>
                <a:spcPts val="2000"/>
              </a:lnSpc>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Tree>
    <p:extLst>
      <p:ext uri="{BB962C8B-B14F-4D97-AF65-F5344CB8AC3E}">
        <p14:creationId xmlns:p14="http://schemas.microsoft.com/office/powerpoint/2010/main" val="191118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ullets with Object">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8229600" cy="1364400"/>
          </a:xfrm>
          <a:prstGeom prst="rect">
            <a:avLst/>
          </a:prstGeom>
        </p:spPr>
        <p:txBody>
          <a:bodyPr anchor="ctr" anchorCtr="0"/>
          <a:lstStyle>
            <a:lvl1pPr>
              <a:defRPr b="1"/>
            </a:lvl1pPr>
          </a:lstStyle>
          <a:p>
            <a:r>
              <a:rPr lang="en-AU" dirty="0" smtClean="0"/>
              <a:t>Click to edit Master title style</a:t>
            </a:r>
            <a:endParaRPr lang="en-US" dirty="0"/>
          </a:p>
        </p:txBody>
      </p:sp>
      <p:sp>
        <p:nvSpPr>
          <p:cNvPr id="5" name="Date Placeholder 4"/>
          <p:cNvSpPr>
            <a:spLocks noGrp="1"/>
          </p:cNvSpPr>
          <p:nvPr>
            <p:ph type="dt" sz="half" idx="10"/>
          </p:nvPr>
        </p:nvSpPr>
        <p:spPr>
          <a:xfrm>
            <a:off x="532800" y="6425762"/>
            <a:ext cx="2058000" cy="432238"/>
          </a:xfrm>
          <a:prstGeom prst="rect">
            <a:avLst/>
          </a:prstGeom>
        </p:spPr>
        <p:txBody>
          <a:bodyPr/>
          <a:lstStyle>
            <a:lvl1pPr>
              <a:defRPr>
                <a:solidFill>
                  <a:schemeClr val="bg1"/>
                </a:solidFill>
              </a:defRPr>
            </a:lvl1pPr>
          </a:lstStyle>
          <a:p>
            <a:fld id="{2B82FEA0-74EE-D24F-931B-40294A9DE0D5}" type="datetimeFigureOut">
              <a:rPr lang="en-US" smtClean="0"/>
              <a:pPr/>
              <a:t>10/21/2020</a:t>
            </a:fld>
            <a:endParaRPr lang="en-US"/>
          </a:p>
        </p:txBody>
      </p:sp>
      <p:sp>
        <p:nvSpPr>
          <p:cNvPr id="8" name="Content Placeholder 2"/>
          <p:cNvSpPr>
            <a:spLocks noGrp="1"/>
          </p:cNvSpPr>
          <p:nvPr>
            <p:ph idx="13"/>
          </p:nvPr>
        </p:nvSpPr>
        <p:spPr>
          <a:xfrm>
            <a:off x="532800" y="1863540"/>
            <a:ext cx="3905139" cy="3423392"/>
          </a:xfrm>
          <a:prstGeom prst="rect">
            <a:avLst/>
          </a:prstGeom>
        </p:spPr>
        <p:txBody>
          <a:bodyPr/>
          <a:lstStyle>
            <a:lvl1pPr>
              <a:lnSpc>
                <a:spcPts val="2000"/>
              </a:lnSpc>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9" name="Content Placeholder 2"/>
          <p:cNvSpPr>
            <a:spLocks noGrp="1"/>
          </p:cNvSpPr>
          <p:nvPr>
            <p:ph idx="14"/>
          </p:nvPr>
        </p:nvSpPr>
        <p:spPr>
          <a:xfrm>
            <a:off x="4666047" y="1863540"/>
            <a:ext cx="4020754" cy="3423392"/>
          </a:xfrm>
          <a:prstGeom prst="rect">
            <a:avLst/>
          </a:prstGeom>
        </p:spPr>
        <p:txBody>
          <a:bodyPr/>
          <a:lstStyle>
            <a:lvl1pPr>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endParaRPr lang="en-AU" dirty="0" smtClean="0"/>
          </a:p>
        </p:txBody>
      </p:sp>
    </p:spTree>
    <p:extLst>
      <p:ext uri="{BB962C8B-B14F-4D97-AF65-F5344CB8AC3E}">
        <p14:creationId xmlns:p14="http://schemas.microsoft.com/office/powerpoint/2010/main" val="112635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Object">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7315954" cy="1375200"/>
          </a:xfrm>
          <a:prstGeom prst="rect">
            <a:avLst/>
          </a:prstGeom>
        </p:spPr>
        <p:txBody>
          <a:bodyPr anchor="ctr" anchorCtr="0">
            <a:normAutofit/>
          </a:bodyPr>
          <a:lstStyle>
            <a:lvl1pPr algn="l">
              <a:defRPr sz="28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1864801"/>
            <a:ext cx="5111750" cy="3420000"/>
          </a:xfrm>
          <a:prstGeom prst="rect">
            <a:avLst/>
          </a:prstGeom>
        </p:spPr>
        <p:txBody>
          <a:bodyPr>
            <a:normAutofit/>
          </a:bodyPr>
          <a:lstStyle>
            <a:lvl1pPr>
              <a:defRPr sz="20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532800" y="1864800"/>
            <a:ext cx="2932713" cy="3420000"/>
          </a:xfrm>
          <a:prstGeom prst="rect">
            <a:avLst/>
          </a:prstGeom>
        </p:spPr>
        <p:txBody>
          <a:bodyPr>
            <a:noAutofit/>
          </a:bodyPr>
          <a:lstStyle>
            <a:lvl1pPr marL="0" indent="0">
              <a:lnSpc>
                <a:spcPts val="2000"/>
              </a:lnSpc>
              <a:spcAft>
                <a:spcPts val="600"/>
              </a:spcAft>
              <a:buNone/>
              <a:defRPr sz="16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a:t>
            </a:r>
            <a:br>
              <a:rPr lang="en-AU" dirty="0" smtClean="0"/>
            </a:br>
            <a:r>
              <a:rPr lang="en-AU" dirty="0" smtClean="0"/>
              <a:t>text styles</a:t>
            </a:r>
          </a:p>
        </p:txBody>
      </p:sp>
      <p:sp>
        <p:nvSpPr>
          <p:cNvPr id="8" name="Date Placeholder 4"/>
          <p:cNvSpPr>
            <a:spLocks noGrp="1"/>
          </p:cNvSpPr>
          <p:nvPr>
            <p:ph type="dt" sz="half" idx="10"/>
          </p:nvPr>
        </p:nvSpPr>
        <p:spPr>
          <a:xfrm>
            <a:off x="532800" y="6436063"/>
            <a:ext cx="5216601" cy="421937"/>
          </a:xfrm>
          <a:prstGeom prst="rect">
            <a:avLst/>
          </a:prstGeom>
        </p:spPr>
        <p:txBody>
          <a:bodyPr anchor="ctr" anchorCtr="0"/>
          <a:lstStyle>
            <a:lvl1pPr>
              <a:defRPr sz="1050">
                <a:solidFill>
                  <a:schemeClr val="bg1"/>
                </a:solidFill>
              </a:defRPr>
            </a:lvl1pPr>
          </a:lstStyle>
          <a:p>
            <a:fld id="{2691A136-B88C-F548-ABBA-C85BF14241F8}" type="datetimeFigureOut">
              <a:rPr lang="en-US" smtClean="0"/>
              <a:pPr/>
              <a:t>10/21/2020</a:t>
            </a:fld>
            <a:endParaRPr lang="en-US" dirty="0"/>
          </a:p>
        </p:txBody>
      </p:sp>
    </p:spTree>
    <p:extLst>
      <p:ext uri="{BB962C8B-B14F-4D97-AF65-F5344CB8AC3E}">
        <p14:creationId xmlns:p14="http://schemas.microsoft.com/office/powerpoint/2010/main" val="263767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8" name="Date Placeholder 4"/>
          <p:cNvSpPr>
            <a:spLocks noGrp="1"/>
          </p:cNvSpPr>
          <p:nvPr>
            <p:ph type="dt" sz="half" idx="10"/>
          </p:nvPr>
        </p:nvSpPr>
        <p:spPr>
          <a:xfrm>
            <a:off x="532800" y="6436063"/>
            <a:ext cx="5216601" cy="421937"/>
          </a:xfrm>
          <a:prstGeom prst="rect">
            <a:avLst/>
          </a:prstGeom>
        </p:spPr>
        <p:txBody>
          <a:bodyPr anchor="ctr" anchorCtr="0"/>
          <a:lstStyle>
            <a:lvl1pPr>
              <a:defRPr sz="1050">
                <a:solidFill>
                  <a:schemeClr val="bg1"/>
                </a:solidFill>
              </a:defRPr>
            </a:lvl1pPr>
          </a:lstStyle>
          <a:p>
            <a:fld id="{2691A136-B88C-F548-ABBA-C85BF14241F8}" type="datetimeFigureOut">
              <a:rPr lang="en-US" smtClean="0"/>
              <a:pPr/>
              <a:t>10/21/2020</a:t>
            </a:fld>
            <a:endParaRPr lang="en-US" dirty="0"/>
          </a:p>
        </p:txBody>
      </p:sp>
      <p:sp>
        <p:nvSpPr>
          <p:cNvPr id="10" name="Text Placeholder 3"/>
          <p:cNvSpPr>
            <a:spLocks noGrp="1"/>
          </p:cNvSpPr>
          <p:nvPr>
            <p:ph type="body" sz="half" idx="2" hasCustomPrompt="1"/>
          </p:nvPr>
        </p:nvSpPr>
        <p:spPr>
          <a:xfrm>
            <a:off x="532800" y="1864800"/>
            <a:ext cx="2932713" cy="3423600"/>
          </a:xfrm>
          <a:prstGeom prst="rect">
            <a:avLst/>
          </a:prstGeom>
        </p:spPr>
        <p:txBody>
          <a:bodyPr>
            <a:noAutofit/>
          </a:bodyPr>
          <a:lstStyle>
            <a:lvl1pPr marL="0" indent="0">
              <a:lnSpc>
                <a:spcPts val="2000"/>
              </a:lnSpc>
              <a:spcAft>
                <a:spcPts val="600"/>
              </a:spcAft>
              <a:buNone/>
              <a:defRPr sz="16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a:t>
            </a:r>
            <a:br>
              <a:rPr lang="en-AU" dirty="0" smtClean="0"/>
            </a:br>
            <a:r>
              <a:rPr lang="en-AU" dirty="0" smtClean="0"/>
              <a:t>text styles</a:t>
            </a:r>
          </a:p>
        </p:txBody>
      </p:sp>
      <p:sp>
        <p:nvSpPr>
          <p:cNvPr id="12" name="Picture Placeholder 11"/>
          <p:cNvSpPr>
            <a:spLocks noGrp="1"/>
          </p:cNvSpPr>
          <p:nvPr>
            <p:ph type="pic" sz="quarter" idx="11" hasCustomPrompt="1"/>
          </p:nvPr>
        </p:nvSpPr>
        <p:spPr>
          <a:xfrm>
            <a:off x="3575051" y="1865313"/>
            <a:ext cx="5111750" cy="3411286"/>
          </a:xfrm>
          <a:prstGeom prst="rect">
            <a:avLst/>
          </a:prstGeom>
        </p:spPr>
        <p:txBody>
          <a:bodyPr>
            <a:normAutofit/>
          </a:bodyPr>
          <a:lstStyle>
            <a:lvl1pPr>
              <a:defRPr sz="2000">
                <a:solidFill>
                  <a:srgbClr val="595959"/>
                </a:solidFill>
              </a:defRPr>
            </a:lvl1pPr>
          </a:lstStyle>
          <a:p>
            <a:r>
              <a:rPr lang="en-US" dirty="0" smtClean="0"/>
              <a:t>Picture</a:t>
            </a:r>
            <a:endParaRPr lang="en-US" dirty="0"/>
          </a:p>
        </p:txBody>
      </p:sp>
      <p:sp>
        <p:nvSpPr>
          <p:cNvPr id="13" name="Title 12"/>
          <p:cNvSpPr>
            <a:spLocks noGrp="1"/>
          </p:cNvSpPr>
          <p:nvPr>
            <p:ph type="title"/>
          </p:nvPr>
        </p:nvSpPr>
        <p:spPr>
          <a:xfrm>
            <a:off x="532800" y="0"/>
            <a:ext cx="8229600" cy="1366596"/>
          </a:xfrm>
          <a:prstGeom prst="rect">
            <a:avLst/>
          </a:prstGeom>
        </p:spPr>
        <p:txBody>
          <a:bodyPr anchor="ctr" anchorCtr="0">
            <a:normAutofit/>
          </a:bodyPr>
          <a:lstStyle>
            <a:lvl1pPr>
              <a:defRPr sz="2800" b="1"/>
            </a:lvl1pPr>
          </a:lstStyle>
          <a:p>
            <a:r>
              <a:rPr lang="en-AU" dirty="0" smtClean="0"/>
              <a:t>Click to edit Master title style</a:t>
            </a:r>
            <a:endParaRPr lang="en-US" dirty="0"/>
          </a:p>
        </p:txBody>
      </p:sp>
    </p:spTree>
    <p:extLst>
      <p:ext uri="{BB962C8B-B14F-4D97-AF65-F5344CB8AC3E}">
        <p14:creationId xmlns:p14="http://schemas.microsoft.com/office/powerpoint/2010/main" val="1763459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800" y="889200"/>
            <a:ext cx="8229600" cy="529200"/>
          </a:xfrm>
          <a:prstGeom prst="rect">
            <a:avLst/>
          </a:prstGeom>
        </p:spPr>
        <p:txBody>
          <a:bodyPr vert="horz" lIns="0" tIns="0" rIns="0" bIns="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2800" y="1600200"/>
            <a:ext cx="8154000" cy="1020371"/>
          </a:xfrm>
          <a:prstGeom prst="rect">
            <a:avLst/>
          </a:prstGeom>
        </p:spPr>
        <p:txBody>
          <a:bodyPr vert="horz" lIns="0" tIns="0" rIns="0" bIns="0" rtlCol="0">
            <a:normAutofit/>
          </a:bodyPr>
          <a:lstStyle/>
          <a:p>
            <a:pPr lvl="0"/>
            <a:r>
              <a:rPr lang="en-AU" dirty="0" smtClean="0"/>
              <a:t>Click to edit Master text styles</a:t>
            </a:r>
            <a:endParaRPr lang="en-US" dirty="0"/>
          </a:p>
        </p:txBody>
      </p:sp>
      <p:sp>
        <p:nvSpPr>
          <p:cNvPr id="4" name="Date Placeholder 3"/>
          <p:cNvSpPr>
            <a:spLocks noGrp="1"/>
          </p:cNvSpPr>
          <p:nvPr>
            <p:ph type="dt" sz="half" idx="2"/>
          </p:nvPr>
        </p:nvSpPr>
        <p:spPr>
          <a:xfrm>
            <a:off x="532800" y="6356350"/>
            <a:ext cx="205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81A04-946A-6448-BDE8-FF0C98A5B40D}" type="datetimeFigureOut">
              <a:rPr lang="en-US" smtClean="0"/>
              <a:t>10/21/2020</a:t>
            </a:fld>
            <a:endParaRPr lang="en-US"/>
          </a:p>
        </p:txBody>
      </p:sp>
    </p:spTree>
    <p:extLst>
      <p:ext uri="{BB962C8B-B14F-4D97-AF65-F5344CB8AC3E}">
        <p14:creationId xmlns:p14="http://schemas.microsoft.com/office/powerpoint/2010/main" val="3881956056"/>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2800" b="1" kern="1200">
          <a:solidFill>
            <a:srgbClr val="FFFFFF"/>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le Placeholder 14"/>
          <p:cNvSpPr>
            <a:spLocks noGrp="1"/>
          </p:cNvSpPr>
          <p:nvPr>
            <p:ph type="title"/>
          </p:nvPr>
        </p:nvSpPr>
        <p:spPr>
          <a:xfrm>
            <a:off x="532800" y="0"/>
            <a:ext cx="8154000" cy="1370086"/>
          </a:xfrm>
          <a:prstGeom prst="rect">
            <a:avLst/>
          </a:prstGeom>
        </p:spPr>
        <p:txBody>
          <a:bodyPr vert="horz" lIns="0" tIns="45720" rIns="0" bIns="45720" rtlCol="0" anchor="ctr">
            <a:normAutofit/>
          </a:bodyPr>
          <a:lstStyle/>
          <a:p>
            <a:r>
              <a:rPr lang="en-AU" dirty="0" smtClean="0"/>
              <a:t>Click to edit Master title style</a:t>
            </a:r>
            <a:endParaRPr lang="en-US" dirty="0"/>
          </a:p>
        </p:txBody>
      </p:sp>
      <p:sp>
        <p:nvSpPr>
          <p:cNvPr id="16" name="Text Placeholder 15"/>
          <p:cNvSpPr>
            <a:spLocks noGrp="1"/>
          </p:cNvSpPr>
          <p:nvPr>
            <p:ph type="body" idx="1"/>
          </p:nvPr>
        </p:nvSpPr>
        <p:spPr>
          <a:xfrm>
            <a:off x="532800" y="1864801"/>
            <a:ext cx="8154000" cy="3415229"/>
          </a:xfrm>
          <a:prstGeom prst="rect">
            <a:avLst/>
          </a:prstGeom>
        </p:spPr>
        <p:txBody>
          <a:bodyPr vert="horz" lIns="0" tIns="0" rIns="0" bIns="0" rtlCol="0">
            <a:no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pic>
        <p:nvPicPr>
          <p:cNvPr id="5" name="Picture 4"/>
          <p:cNvPicPr>
            <a:picLocks noChangeAspect="1"/>
          </p:cNvPicPr>
          <p:nvPr userDrawn="1"/>
        </p:nvPicPr>
        <p:blipFill>
          <a:blip r:embed="rId8"/>
          <a:stretch>
            <a:fillRect/>
          </a:stretch>
        </p:blipFill>
        <p:spPr>
          <a:xfrm>
            <a:off x="0" y="5629529"/>
            <a:ext cx="9144000" cy="1228471"/>
          </a:xfrm>
          <a:prstGeom prst="rect">
            <a:avLst/>
          </a:prstGeom>
        </p:spPr>
      </p:pic>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57068" y="5723625"/>
            <a:ext cx="2157984" cy="594360"/>
          </a:xfrm>
          <a:prstGeom prst="rect">
            <a:avLst/>
          </a:prstGeom>
        </p:spPr>
      </p:pic>
      <p:sp>
        <p:nvSpPr>
          <p:cNvPr id="13" name="Date Placeholder 12"/>
          <p:cNvSpPr>
            <a:spLocks noGrp="1"/>
          </p:cNvSpPr>
          <p:nvPr>
            <p:ph type="dt" sz="half" idx="2"/>
          </p:nvPr>
        </p:nvSpPr>
        <p:spPr>
          <a:xfrm>
            <a:off x="532800" y="6425762"/>
            <a:ext cx="2058000" cy="432238"/>
          </a:xfrm>
          <a:prstGeom prst="rect">
            <a:avLst/>
          </a:prstGeom>
        </p:spPr>
        <p:txBody>
          <a:bodyPr vert="horz" lIns="91440" tIns="45720" rIns="91440" bIns="45720" rtlCol="0" anchor="ctr"/>
          <a:lstStyle>
            <a:lvl1pPr algn="l">
              <a:defRPr sz="1200">
                <a:solidFill>
                  <a:srgbClr val="FFFFFF"/>
                </a:solidFill>
              </a:defRPr>
            </a:lvl1pPr>
          </a:lstStyle>
          <a:p>
            <a:fld id="{F56FBCB4-7051-4D44-89EC-02FDA8982106}" type="datetimeFigureOut">
              <a:rPr lang="en-US" smtClean="0"/>
              <a:pPr/>
              <a:t>10/21/2020</a:t>
            </a:fld>
            <a:endParaRPr lang="en-US"/>
          </a:p>
        </p:txBody>
      </p:sp>
    </p:spTree>
    <p:extLst>
      <p:ext uri="{BB962C8B-B14F-4D97-AF65-F5344CB8AC3E}">
        <p14:creationId xmlns:p14="http://schemas.microsoft.com/office/powerpoint/2010/main" val="291851670"/>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0" r:id="rId3"/>
    <p:sldLayoutId id="2147483662" r:id="rId4"/>
    <p:sldLayoutId id="2147483656" r:id="rId5"/>
    <p:sldLayoutId id="2147483657" r:id="rId6"/>
  </p:sldLayoutIdLst>
  <p:txStyles>
    <p:titleStyle>
      <a:lvl1pPr algn="l" defTabSz="457200" rtl="0" eaLnBrk="1" latinLnBrk="0" hangingPunct="1">
        <a:spcBef>
          <a:spcPct val="0"/>
        </a:spcBef>
        <a:buNone/>
        <a:defRPr sz="2800" b="1" kern="1200">
          <a:solidFill>
            <a:schemeClr val="tx1">
              <a:lumMod val="65000"/>
              <a:lumOff val="35000"/>
            </a:schemeClr>
          </a:solidFill>
          <a:latin typeface="+mj-lt"/>
          <a:ea typeface="+mj-ea"/>
          <a:cs typeface="+mj-cs"/>
        </a:defRPr>
      </a:lvl1pPr>
    </p:titleStyle>
    <p:bodyStyle>
      <a:lvl1pPr marL="0" marR="0" indent="0" algn="l" defTabSz="457200" rtl="0" eaLnBrk="1" fontAlgn="auto" latinLnBrk="0" hangingPunct="1">
        <a:lnSpc>
          <a:spcPct val="100000"/>
        </a:lnSpc>
        <a:spcBef>
          <a:spcPts val="0"/>
        </a:spcBef>
        <a:spcAft>
          <a:spcPts val="0"/>
        </a:spcAft>
        <a:buClrTx/>
        <a:buSzTx/>
        <a:buFont typeface="Arial"/>
        <a:buNone/>
        <a:tabLst/>
        <a:defRPr sz="2000" kern="1200" baseline="0">
          <a:solidFill>
            <a:schemeClr val="tx1">
              <a:lumMod val="65000"/>
              <a:lumOff val="35000"/>
            </a:schemeClr>
          </a:solidFill>
          <a:latin typeface="+mn-lt"/>
          <a:ea typeface="+mn-ea"/>
          <a:cs typeface="+mn-cs"/>
        </a:defRPr>
      </a:lvl1pPr>
      <a:lvl2pPr marL="0" indent="-285750" algn="l" defTabSz="457200" rtl="0" eaLnBrk="1" latinLnBrk="0" hangingPunct="1">
        <a:spcBef>
          <a:spcPts val="0"/>
        </a:spcBef>
        <a:spcAft>
          <a:spcPts val="0"/>
        </a:spcAft>
        <a:buClr>
          <a:srgbClr val="A4C240"/>
        </a:buClr>
        <a:buFont typeface="Arial"/>
        <a:buChar char="•"/>
        <a:defRPr sz="1800" kern="1200">
          <a:solidFill>
            <a:schemeClr val="tx1">
              <a:lumMod val="65000"/>
              <a:lumOff val="35000"/>
            </a:schemeClr>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chemeClr val="tx1">
              <a:lumMod val="65000"/>
              <a:lumOff val="35000"/>
            </a:schemeClr>
          </a:solidFill>
          <a:latin typeface="+mn-lt"/>
          <a:ea typeface="+mn-ea"/>
          <a:cs typeface="+mn-cs"/>
        </a:defRPr>
      </a:lvl3pPr>
      <a:lvl4pPr marL="774000" indent="-230400" algn="l" defTabSz="457200" rtl="0" eaLnBrk="1" latinLnBrk="0" hangingPunct="1">
        <a:spcBef>
          <a:spcPts val="600"/>
        </a:spcBef>
        <a:spcAft>
          <a:spcPts val="0"/>
        </a:spcAft>
        <a:buClr>
          <a:srgbClr val="A4C240"/>
        </a:buClr>
        <a:buFont typeface="Arial"/>
        <a:buChar char="•"/>
        <a:defRPr sz="1400" kern="1200">
          <a:solidFill>
            <a:schemeClr val="tx1">
              <a:lumMod val="65000"/>
              <a:lumOff val="35000"/>
            </a:schemeClr>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14528"/>
          <a:stretch/>
        </p:blipFill>
        <p:spPr>
          <a:xfrm>
            <a:off x="523875" y="495869"/>
            <a:ext cx="8083549" cy="4347064"/>
          </a:xfrm>
          <a:prstGeom prst="rect">
            <a:avLst/>
          </a:prstGeom>
        </p:spPr>
      </p:pic>
      <p:sp>
        <p:nvSpPr>
          <p:cNvPr id="12" name="Rectangle 11"/>
          <p:cNvSpPr/>
          <p:nvPr/>
        </p:nvSpPr>
        <p:spPr>
          <a:xfrm>
            <a:off x="0" y="5105400"/>
            <a:ext cx="9144000" cy="175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Text Placeholder 20">
            <a:extLst>
              <a:ext uri="{FF2B5EF4-FFF2-40B4-BE49-F238E27FC236}">
                <a16:creationId xmlns:a16="http://schemas.microsoft.com/office/drawing/2014/main" id="{80B4C48B-F402-4C41-B8AF-4A62551987BE}"/>
              </a:ext>
            </a:extLst>
          </p:cNvPr>
          <p:cNvSpPr>
            <a:spLocks noGrp="1"/>
          </p:cNvSpPr>
          <p:nvPr>
            <p:ph type="body" sz="quarter" idx="4294967295"/>
          </p:nvPr>
        </p:nvSpPr>
        <p:spPr>
          <a:xfrm>
            <a:off x="536575" y="6158083"/>
            <a:ext cx="8070850" cy="306571"/>
          </a:xfrm>
          <a:prstGeom prst="rect">
            <a:avLst/>
          </a:prstGeom>
        </p:spPr>
        <p:txBody>
          <a:bodyPr/>
          <a:lstStyle/>
          <a:p>
            <a:pPr algn="ctr"/>
            <a:r>
              <a:rPr lang="en-US" sz="1800" dirty="0" smtClean="0">
                <a:solidFill>
                  <a:srgbClr val="595959"/>
                </a:solidFill>
              </a:rPr>
              <a:t>LIAM MASON  |  FINANCIAL MARKETS LAW CONFERENCE  |  22 OCTOBER 2020</a:t>
            </a:r>
            <a:endParaRPr lang="en-US" sz="1800" dirty="0">
              <a:solidFill>
                <a:srgbClr val="595959"/>
              </a:solidFill>
            </a:endParaRPr>
          </a:p>
        </p:txBody>
      </p:sp>
      <p:sp>
        <p:nvSpPr>
          <p:cNvPr id="15" name="Text Placeholder 29">
            <a:extLst>
              <a:ext uri="{FF2B5EF4-FFF2-40B4-BE49-F238E27FC236}">
                <a16:creationId xmlns:a16="http://schemas.microsoft.com/office/drawing/2014/main" id="{0FCFA4E4-80B3-2148-A934-8A47FF3B9850}"/>
              </a:ext>
            </a:extLst>
          </p:cNvPr>
          <p:cNvSpPr>
            <a:spLocks noGrp="1"/>
          </p:cNvSpPr>
          <p:nvPr>
            <p:ph type="body" sz="quarter" idx="4294967295"/>
          </p:nvPr>
        </p:nvSpPr>
        <p:spPr>
          <a:xfrm>
            <a:off x="536573" y="5017783"/>
            <a:ext cx="8070851" cy="831616"/>
          </a:xfrm>
          <a:prstGeom prst="rect">
            <a:avLst/>
          </a:prstGeom>
        </p:spPr>
        <p:txBody>
          <a:bodyPr/>
          <a:lstStyle/>
          <a:p>
            <a:pPr algn="ctr"/>
            <a:r>
              <a:rPr lang="en-NZ" sz="2800" b="1" dirty="0" smtClean="0">
                <a:solidFill>
                  <a:srgbClr val="3DB049"/>
                </a:solidFill>
              </a:rPr>
              <a:t>STRENGTHENING THE INTEGRITY OF NZ’S </a:t>
            </a:r>
            <a:br>
              <a:rPr lang="en-NZ" sz="2800" b="1" dirty="0" smtClean="0">
                <a:solidFill>
                  <a:srgbClr val="3DB049"/>
                </a:solidFill>
              </a:rPr>
            </a:br>
            <a:r>
              <a:rPr lang="en-NZ" sz="2800" b="1" dirty="0" smtClean="0">
                <a:solidFill>
                  <a:srgbClr val="3DB049"/>
                </a:solidFill>
              </a:rPr>
              <a:t>FINANCIAL MARKETS</a:t>
            </a:r>
            <a:endParaRPr lang="en-US" sz="2800" b="1" dirty="0">
              <a:solidFill>
                <a:srgbClr val="3DB049"/>
              </a:solidFill>
            </a:endParaRPr>
          </a:p>
        </p:txBody>
      </p:sp>
      <p:cxnSp>
        <p:nvCxnSpPr>
          <p:cNvPr id="16" name="Straight Connector 15">
            <a:extLst>
              <a:ext uri="{FF2B5EF4-FFF2-40B4-BE49-F238E27FC236}">
                <a16:creationId xmlns:a16="http://schemas.microsoft.com/office/drawing/2014/main" id="{CCD9AB4B-8CAE-FE42-82AD-8A8B73BFCC80}"/>
              </a:ext>
            </a:extLst>
          </p:cNvPr>
          <p:cNvCxnSpPr/>
          <p:nvPr/>
        </p:nvCxnSpPr>
        <p:spPr>
          <a:xfrm>
            <a:off x="4042610" y="5932442"/>
            <a:ext cx="1058779" cy="0"/>
          </a:xfrm>
          <a:prstGeom prst="line">
            <a:avLst/>
          </a:prstGeom>
          <a:ln>
            <a:solidFill>
              <a:srgbClr val="3DB049"/>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25" y="3999823"/>
            <a:ext cx="1863725" cy="609520"/>
          </a:xfrm>
          <a:prstGeom prst="rect">
            <a:avLst/>
          </a:prstGeom>
        </p:spPr>
      </p:pic>
    </p:spTree>
    <p:extLst>
      <p:ext uri="{BB962C8B-B14F-4D97-AF65-F5344CB8AC3E}">
        <p14:creationId xmlns:p14="http://schemas.microsoft.com/office/powerpoint/2010/main" val="3351031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0197" y="1717304"/>
            <a:ext cx="4197142" cy="3955708"/>
          </a:xfrm>
        </p:spPr>
        <p:txBody>
          <a:bodyPr/>
          <a:lstStyle/>
          <a:p>
            <a:pPr marL="285750" lvl="1">
              <a:spcAft>
                <a:spcPts val="1200"/>
              </a:spcAft>
              <a:buClr>
                <a:srgbClr val="3DB049"/>
              </a:buClr>
            </a:pPr>
            <a:r>
              <a:rPr lang="en-NZ" sz="2000" dirty="0"/>
              <a:t>M</a:t>
            </a:r>
            <a:r>
              <a:rPr lang="en-NZ" sz="2000" dirty="0" smtClean="0"/>
              <a:t>arket slump Feb/March </a:t>
            </a:r>
            <a:endParaRPr lang="en-NZ" sz="2000" dirty="0"/>
          </a:p>
          <a:p>
            <a:pPr marL="285750" lvl="1">
              <a:spcAft>
                <a:spcPts val="1200"/>
              </a:spcAft>
              <a:buClr>
                <a:srgbClr val="3DB049"/>
              </a:buClr>
            </a:pPr>
            <a:r>
              <a:rPr lang="en-NZ" sz="2000" dirty="0"/>
              <a:t>R</a:t>
            </a:r>
            <a:r>
              <a:rPr lang="en-NZ" sz="2000" dirty="0" smtClean="0"/>
              <a:t>ecord numbers switching out of higher-risk </a:t>
            </a:r>
            <a:r>
              <a:rPr lang="en-NZ" sz="2000" dirty="0" err="1" smtClean="0"/>
              <a:t>KiwiSaver</a:t>
            </a:r>
            <a:r>
              <a:rPr lang="en-NZ" sz="2000" dirty="0" smtClean="0"/>
              <a:t> funds</a:t>
            </a:r>
          </a:p>
          <a:p>
            <a:pPr marL="285750" lvl="1">
              <a:spcAft>
                <a:spcPts val="1200"/>
              </a:spcAft>
              <a:buClr>
                <a:srgbClr val="3DB049"/>
              </a:buClr>
            </a:pPr>
            <a:r>
              <a:rPr lang="en-NZ" sz="2000" dirty="0" smtClean="0"/>
              <a:t>Influx of retail investors entering markets</a:t>
            </a:r>
            <a:endParaRPr lang="en-NZ" sz="2000" dirty="0"/>
          </a:p>
          <a:p>
            <a:pPr marL="285750" lvl="1">
              <a:spcAft>
                <a:spcPts val="1200"/>
              </a:spcAft>
              <a:buClr>
                <a:srgbClr val="3DB049"/>
              </a:buClr>
            </a:pPr>
            <a:r>
              <a:rPr lang="en-NZ" sz="2000" dirty="0" smtClean="0"/>
              <a:t>Big increase in KiwiSaver hardship withdrawal applications</a:t>
            </a:r>
            <a:endParaRPr lang="en-NZ" sz="2000" dirty="0"/>
          </a:p>
          <a:p>
            <a:pPr marL="285750" lvl="1">
              <a:spcAft>
                <a:spcPts val="1200"/>
              </a:spcAft>
              <a:buClr>
                <a:srgbClr val="3DB049"/>
              </a:buClr>
            </a:pPr>
            <a:r>
              <a:rPr lang="en-NZ" sz="2000" dirty="0" smtClean="0"/>
              <a:t>Scams &amp; Cybercrime surged</a:t>
            </a:r>
          </a:p>
          <a:p>
            <a:pPr marL="285750" lvl="1">
              <a:spcAft>
                <a:spcPts val="1200"/>
              </a:spcAft>
              <a:buClr>
                <a:srgbClr val="3DB049"/>
              </a:buClr>
            </a:pPr>
            <a:r>
              <a:rPr lang="en-NZ" sz="2000" dirty="0" smtClean="0"/>
              <a:t>A few trying to take advantage of crisis…</a:t>
            </a:r>
            <a:endParaRPr lang="en-NZ" sz="2000" dirty="0"/>
          </a:p>
        </p:txBody>
      </p:sp>
      <p:pic>
        <p:nvPicPr>
          <p:cNvPr id="5" name="Picture 4"/>
          <p:cNvPicPr>
            <a:picLocks noChangeAspect="1"/>
          </p:cNvPicPr>
          <p:nvPr/>
        </p:nvPicPr>
        <p:blipFill rotWithShape="1">
          <a:blip r:embed="rId3"/>
          <a:srcRect l="12558" t="1" r="12668" b="-1"/>
          <a:stretch/>
        </p:blipFill>
        <p:spPr>
          <a:xfrm>
            <a:off x="0" y="0"/>
            <a:ext cx="4355869" cy="6858000"/>
          </a:xfrm>
          <a:prstGeom prst="rect">
            <a:avLst/>
          </a:prstGeom>
        </p:spPr>
      </p:pic>
      <p:sp>
        <p:nvSpPr>
          <p:cNvPr id="2" name="Title 1"/>
          <p:cNvSpPr>
            <a:spLocks noGrp="1"/>
          </p:cNvSpPr>
          <p:nvPr>
            <p:ph type="title"/>
          </p:nvPr>
        </p:nvSpPr>
        <p:spPr>
          <a:xfrm>
            <a:off x="324591" y="-211583"/>
            <a:ext cx="3333403" cy="1862051"/>
          </a:xfrm>
          <a:effectLst>
            <a:outerShdw blurRad="12700" dist="12700" dir="2700000" algn="tl" rotWithShape="0">
              <a:prstClr val="black">
                <a:alpha val="51000"/>
              </a:prstClr>
            </a:outerShdw>
          </a:effectLst>
        </p:spPr>
        <p:txBody>
          <a:bodyPr>
            <a:normAutofit/>
          </a:bodyPr>
          <a:lstStyle/>
          <a:p>
            <a:r>
              <a:rPr lang="en-US" dirty="0" smtClean="0">
                <a:latin typeface="+mn-lt"/>
                <a:ea typeface="+mn-ea"/>
                <a:cs typeface="+mn-cs"/>
              </a:rPr>
              <a:t>MARKET </a:t>
            </a:r>
            <a:r>
              <a:rPr lang="en-US" dirty="0">
                <a:latin typeface="+mn-lt"/>
                <a:ea typeface="+mn-ea"/>
                <a:cs typeface="+mn-cs"/>
              </a:rPr>
              <a:t>IMPACTS OF COVID</a:t>
            </a:r>
          </a:p>
        </p:txBody>
      </p:sp>
    </p:spTree>
    <p:extLst>
      <p:ext uri="{BB962C8B-B14F-4D97-AF65-F5344CB8AC3E}">
        <p14:creationId xmlns:p14="http://schemas.microsoft.com/office/powerpoint/2010/main" val="26201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36" t="-38" r="28904" b="17435"/>
          <a:stretch/>
        </p:blipFill>
        <p:spPr>
          <a:xfrm>
            <a:off x="-8314" y="673331"/>
            <a:ext cx="4339243" cy="6176356"/>
          </a:xfrm>
          <a:prstGeom prst="rect">
            <a:avLst/>
          </a:prstGeom>
        </p:spPr>
      </p:pic>
      <p:pic>
        <p:nvPicPr>
          <p:cNvPr id="9" name="Picture 8"/>
          <p:cNvPicPr>
            <a:picLocks noChangeAspect="1"/>
          </p:cNvPicPr>
          <p:nvPr/>
        </p:nvPicPr>
        <p:blipFill rotWithShape="1">
          <a:blip r:embed="rId3"/>
          <a:srcRect t="-38" r="28904" b="94924"/>
          <a:stretch/>
        </p:blipFill>
        <p:spPr>
          <a:xfrm>
            <a:off x="0" y="0"/>
            <a:ext cx="4347556" cy="382385"/>
          </a:xfrm>
          <a:prstGeom prst="rect">
            <a:avLst/>
          </a:prstGeom>
        </p:spPr>
      </p:pic>
      <p:pic>
        <p:nvPicPr>
          <p:cNvPr id="10" name="Picture 9"/>
          <p:cNvPicPr>
            <a:picLocks noChangeAspect="1"/>
          </p:cNvPicPr>
          <p:nvPr/>
        </p:nvPicPr>
        <p:blipFill rotWithShape="1">
          <a:blip r:embed="rId3"/>
          <a:srcRect t="-38" r="28904" b="94924"/>
          <a:stretch/>
        </p:blipFill>
        <p:spPr>
          <a:xfrm>
            <a:off x="-8313" y="343592"/>
            <a:ext cx="4347556" cy="382385"/>
          </a:xfrm>
          <a:prstGeom prst="rect">
            <a:avLst/>
          </a:prstGeom>
        </p:spPr>
      </p:pic>
      <p:sp>
        <p:nvSpPr>
          <p:cNvPr id="2" name="Title 1"/>
          <p:cNvSpPr>
            <a:spLocks noGrp="1"/>
          </p:cNvSpPr>
          <p:nvPr>
            <p:ph type="title"/>
          </p:nvPr>
        </p:nvSpPr>
        <p:spPr>
          <a:xfrm>
            <a:off x="324591" y="-165498"/>
            <a:ext cx="3532124" cy="1370086"/>
          </a:xfrm>
          <a:effectLst>
            <a:outerShdw blurRad="50800" dist="38100" dir="2700000" algn="tl" rotWithShape="0">
              <a:prstClr val="black">
                <a:alpha val="40000"/>
              </a:prstClr>
            </a:outerShdw>
          </a:effectLst>
        </p:spPr>
        <p:txBody>
          <a:bodyPr>
            <a:normAutofit/>
          </a:bodyPr>
          <a:lstStyle/>
          <a:p>
            <a:r>
              <a:rPr lang="en-US" dirty="0">
                <a:solidFill>
                  <a:schemeClr val="bg1"/>
                </a:solidFill>
                <a:latin typeface="+mn-lt"/>
                <a:ea typeface="+mn-ea"/>
                <a:cs typeface="+mn-cs"/>
              </a:rPr>
              <a:t>INSIGHTS FROM THE MARKET ON COVID</a:t>
            </a:r>
          </a:p>
        </p:txBody>
      </p:sp>
      <p:sp>
        <p:nvSpPr>
          <p:cNvPr id="7" name="Content Placeholder 2"/>
          <p:cNvSpPr txBox="1">
            <a:spLocks/>
          </p:cNvSpPr>
          <p:nvPr/>
        </p:nvSpPr>
        <p:spPr>
          <a:xfrm>
            <a:off x="4581881" y="2267656"/>
            <a:ext cx="4197142" cy="2339307"/>
          </a:xfrm>
          <a:prstGeom prst="rect">
            <a:avLst/>
          </a:prstGeom>
        </p:spPr>
        <p:txBody>
          <a:bodyPr vert="horz" lIns="0" tIns="0" rIns="0" bIns="0" rtlCol="0">
            <a:noAutofit/>
          </a:bodyPr>
          <a:lstStyle>
            <a:lvl1pPr marL="0" marR="0" indent="0" algn="l" defTabSz="457200" rtl="0" eaLnBrk="1" fontAlgn="auto" latinLnBrk="0" hangingPunct="1">
              <a:lnSpc>
                <a:spcPts val="2000"/>
              </a:lnSpc>
              <a:spcBef>
                <a:spcPts val="0"/>
              </a:spcBef>
              <a:spcAft>
                <a:spcPts val="1200"/>
              </a:spcAft>
              <a:buClrTx/>
              <a:buSzTx/>
              <a:buFont typeface="Arial"/>
              <a:buNone/>
              <a:tabLst/>
              <a:defRPr sz="2000" kern="1200" baseline="0">
                <a:solidFill>
                  <a:srgbClr val="595959"/>
                </a:solidFill>
                <a:latin typeface="+mn-lt"/>
                <a:ea typeface="+mn-ea"/>
                <a:cs typeface="+mn-cs"/>
              </a:defRPr>
            </a:lvl1pPr>
            <a:lvl2pPr marL="0" indent="-285750" algn="l" defTabSz="457200" rtl="0" eaLnBrk="1" latinLnBrk="0" hangingPunct="1">
              <a:spcBef>
                <a:spcPts val="0"/>
              </a:spcBef>
              <a:spcAft>
                <a:spcPts val="0"/>
              </a:spcAft>
              <a:buClr>
                <a:schemeClr val="accent3"/>
              </a:buClr>
              <a:buFont typeface="Arial"/>
              <a:buChar char="•"/>
              <a:defRPr sz="1800" kern="1200" baseline="0">
                <a:solidFill>
                  <a:srgbClr val="595959"/>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rgbClr val="595959"/>
                </a:solidFill>
                <a:latin typeface="+mn-lt"/>
                <a:ea typeface="+mn-ea"/>
                <a:cs typeface="+mn-cs"/>
              </a:defRPr>
            </a:lvl3pPr>
            <a:lvl4pPr marL="810000" indent="-228600" algn="l" defTabSz="457200" rtl="0" eaLnBrk="1" latinLnBrk="0" hangingPunct="1">
              <a:spcBef>
                <a:spcPts val="600"/>
              </a:spcBef>
              <a:spcAft>
                <a:spcPts val="0"/>
              </a:spcAft>
              <a:buClr>
                <a:srgbClr val="A4C240"/>
              </a:buClr>
              <a:buFont typeface="Arial"/>
              <a:buChar char="•"/>
              <a:defRPr sz="1400" kern="1200">
                <a:solidFill>
                  <a:srgbClr val="595959"/>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spcAft>
                <a:spcPts val="1200"/>
              </a:spcAft>
              <a:buClr>
                <a:srgbClr val="3DB049"/>
              </a:buClr>
            </a:pPr>
            <a:r>
              <a:rPr lang="en-NZ" dirty="0"/>
              <a:t>Proactive identification and engagement with potentially vulnerable customers</a:t>
            </a:r>
          </a:p>
          <a:p>
            <a:pPr marL="285750" lvl="1">
              <a:spcAft>
                <a:spcPts val="1200"/>
              </a:spcAft>
              <a:buClr>
                <a:srgbClr val="3DB049"/>
              </a:buClr>
            </a:pPr>
            <a:r>
              <a:rPr lang="en-NZ" dirty="0" smtClean="0"/>
              <a:t>FMA expectations set out in letters to CEs</a:t>
            </a:r>
            <a:endParaRPr lang="en-NZ" dirty="0"/>
          </a:p>
          <a:p>
            <a:pPr marL="285750" lvl="1">
              <a:spcAft>
                <a:spcPts val="1200"/>
              </a:spcAft>
              <a:buClr>
                <a:srgbClr val="3DB049"/>
              </a:buClr>
            </a:pPr>
            <a:r>
              <a:rPr lang="en-NZ" dirty="0"/>
              <a:t>Business continuity plans enacted </a:t>
            </a:r>
            <a:r>
              <a:rPr lang="en-NZ" dirty="0" smtClean="0"/>
              <a:t>– </a:t>
            </a:r>
            <a:r>
              <a:rPr lang="en-NZ" dirty="0"/>
              <a:t>weaknesses identified and addressed</a:t>
            </a:r>
          </a:p>
          <a:p>
            <a:pPr marL="285750" lvl="1">
              <a:spcAft>
                <a:spcPts val="1200"/>
              </a:spcAft>
              <a:buClr>
                <a:srgbClr val="3DB049"/>
              </a:buClr>
            </a:pPr>
            <a:r>
              <a:rPr lang="en-NZ" dirty="0"/>
              <a:t>Enhanced focus on cyber-security</a:t>
            </a:r>
          </a:p>
          <a:p>
            <a:pPr lvl="1" indent="0">
              <a:spcAft>
                <a:spcPts val="1200"/>
              </a:spcAft>
              <a:buNone/>
            </a:pPr>
            <a:endParaRPr lang="en-NZ" dirty="0" smtClean="0"/>
          </a:p>
          <a:p>
            <a:pPr marL="285750" lvl="1">
              <a:spcAft>
                <a:spcPts val="1200"/>
              </a:spcAft>
            </a:pPr>
            <a:endParaRPr lang="en-NZ" dirty="0"/>
          </a:p>
        </p:txBody>
      </p:sp>
    </p:spTree>
    <p:extLst>
      <p:ext uri="{BB962C8B-B14F-4D97-AF65-F5344CB8AC3E}">
        <p14:creationId xmlns:p14="http://schemas.microsoft.com/office/powerpoint/2010/main" val="4217834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92588" y="1011331"/>
            <a:ext cx="4197142" cy="4829794"/>
          </a:xfrm>
          <a:prstGeom prst="rect">
            <a:avLst/>
          </a:prstGeom>
        </p:spPr>
        <p:txBody>
          <a:bodyPr vert="horz" lIns="0" tIns="0" rIns="0" bIns="0" rtlCol="0">
            <a:noAutofit/>
          </a:bodyPr>
          <a:lstStyle>
            <a:lvl1pPr marL="0" marR="0" indent="0" algn="l" defTabSz="457200" rtl="0" eaLnBrk="1" fontAlgn="auto" latinLnBrk="0" hangingPunct="1">
              <a:lnSpc>
                <a:spcPts val="2000"/>
              </a:lnSpc>
              <a:spcBef>
                <a:spcPts val="0"/>
              </a:spcBef>
              <a:spcAft>
                <a:spcPts val="1200"/>
              </a:spcAft>
              <a:buClrTx/>
              <a:buSzTx/>
              <a:buFont typeface="Arial"/>
              <a:buNone/>
              <a:tabLst/>
              <a:defRPr sz="2000" kern="1200" baseline="0">
                <a:solidFill>
                  <a:srgbClr val="595959"/>
                </a:solidFill>
                <a:latin typeface="+mn-lt"/>
                <a:ea typeface="+mn-ea"/>
                <a:cs typeface="+mn-cs"/>
              </a:defRPr>
            </a:lvl1pPr>
            <a:lvl2pPr marL="0" indent="-285750" algn="l" defTabSz="457200" rtl="0" eaLnBrk="1" latinLnBrk="0" hangingPunct="1">
              <a:spcBef>
                <a:spcPts val="0"/>
              </a:spcBef>
              <a:spcAft>
                <a:spcPts val="0"/>
              </a:spcAft>
              <a:buClr>
                <a:schemeClr val="accent3"/>
              </a:buClr>
              <a:buFont typeface="Arial"/>
              <a:buChar char="•"/>
              <a:defRPr sz="1800" kern="1200" baseline="0">
                <a:solidFill>
                  <a:srgbClr val="595959"/>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rgbClr val="595959"/>
                </a:solidFill>
                <a:latin typeface="+mn-lt"/>
                <a:ea typeface="+mn-ea"/>
                <a:cs typeface="+mn-cs"/>
              </a:defRPr>
            </a:lvl3pPr>
            <a:lvl4pPr marL="810000" indent="-228600" algn="l" defTabSz="457200" rtl="0" eaLnBrk="1" latinLnBrk="0" hangingPunct="1">
              <a:spcBef>
                <a:spcPts val="600"/>
              </a:spcBef>
              <a:spcAft>
                <a:spcPts val="0"/>
              </a:spcAft>
              <a:buClr>
                <a:srgbClr val="A4C240"/>
              </a:buClr>
              <a:buFont typeface="Arial"/>
              <a:buChar char="•"/>
              <a:defRPr sz="1400" kern="1200">
                <a:solidFill>
                  <a:srgbClr val="595959"/>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spcAft>
                <a:spcPts val="1200"/>
              </a:spcAft>
              <a:buClr>
                <a:srgbClr val="3DB049"/>
              </a:buClr>
            </a:pPr>
            <a:r>
              <a:rPr lang="en-US" dirty="0" smtClean="0"/>
              <a:t>Value of contributions – total funds up 8.7% to $62 billion</a:t>
            </a:r>
          </a:p>
          <a:p>
            <a:pPr marL="285750" lvl="1">
              <a:spcAft>
                <a:spcPts val="1200"/>
              </a:spcAft>
              <a:buClr>
                <a:srgbClr val="3DB049"/>
              </a:buClr>
            </a:pPr>
            <a:r>
              <a:rPr lang="en-US" dirty="0" smtClean="0"/>
              <a:t>Investment earnings:  -$820.9 million – first time many have seen losses in the </a:t>
            </a:r>
            <a:r>
              <a:rPr lang="en-US" dirty="0" err="1" smtClean="0"/>
              <a:t>KiwiSaver</a:t>
            </a:r>
            <a:endParaRPr lang="en-US" dirty="0" smtClean="0"/>
          </a:p>
          <a:p>
            <a:pPr marL="285750" lvl="1">
              <a:spcAft>
                <a:spcPts val="1200"/>
              </a:spcAft>
              <a:buClr>
                <a:srgbClr val="3DB049"/>
              </a:buClr>
            </a:pPr>
            <a:r>
              <a:rPr lang="en-US" dirty="0" smtClean="0"/>
              <a:t>Fees collected rose 12.3% - $530 million</a:t>
            </a:r>
          </a:p>
          <a:p>
            <a:pPr marL="285750" lvl="1">
              <a:spcAft>
                <a:spcPts val="1200"/>
              </a:spcAft>
              <a:buClr>
                <a:srgbClr val="3DB049"/>
              </a:buClr>
            </a:pPr>
            <a:r>
              <a:rPr lang="en-US" dirty="0" smtClean="0"/>
              <a:t>54% increase in fund switches</a:t>
            </a:r>
          </a:p>
          <a:p>
            <a:pPr marL="285750" lvl="1">
              <a:spcAft>
                <a:spcPts val="1200"/>
              </a:spcAft>
              <a:buClr>
                <a:srgbClr val="3DB049"/>
              </a:buClr>
            </a:pPr>
            <a:r>
              <a:rPr lang="en-US" dirty="0" smtClean="0"/>
              <a:t>120% increase in lump sum contributions – up to $1.61 billion</a:t>
            </a:r>
          </a:p>
          <a:p>
            <a:pPr marL="285750" lvl="1">
              <a:spcAft>
                <a:spcPts val="1200"/>
              </a:spcAft>
              <a:buClr>
                <a:srgbClr val="3DB049"/>
              </a:buClr>
            </a:pPr>
            <a:r>
              <a:rPr lang="en-US" dirty="0" smtClean="0"/>
              <a:t>Other firsts – retirement projections; open to over 65s</a:t>
            </a:r>
          </a:p>
          <a:p>
            <a:pPr marL="285750" lvl="1">
              <a:spcAft>
                <a:spcPts val="1200"/>
              </a:spcAft>
              <a:buClr>
                <a:srgbClr val="3DB049"/>
              </a:buClr>
            </a:pPr>
            <a:r>
              <a:rPr lang="en-US" dirty="0" smtClean="0"/>
              <a:t>Value for money:  FMA research – active vs passive management – guidance proposed on “not unreasonable” fees test</a:t>
            </a:r>
            <a:endParaRPr lang="en-NZ" dirty="0" smtClean="0"/>
          </a:p>
          <a:p>
            <a:pPr marL="285750" lvl="1">
              <a:spcAft>
                <a:spcPts val="1200"/>
              </a:spcAft>
              <a:buClr>
                <a:srgbClr val="3DB049"/>
              </a:buClr>
            </a:pPr>
            <a:endParaRPr lang="en-NZ" dirty="0" smtClean="0"/>
          </a:p>
          <a:p>
            <a:pPr marL="285750" lvl="1">
              <a:spcAft>
                <a:spcPts val="1200"/>
              </a:spcAft>
              <a:buClr>
                <a:srgbClr val="3DB049"/>
              </a:buClr>
            </a:pPr>
            <a:endParaRPr lang="en-NZ" dirty="0" smtClean="0"/>
          </a:p>
          <a:p>
            <a:pPr marL="285750" lvl="1">
              <a:spcAft>
                <a:spcPts val="1200"/>
              </a:spcAft>
            </a:pPr>
            <a:endParaRPr lang="en-NZ" dirty="0"/>
          </a:p>
        </p:txBody>
      </p:sp>
      <p:sp>
        <p:nvSpPr>
          <p:cNvPr id="13" name="Title 1"/>
          <p:cNvSpPr txBox="1">
            <a:spLocks/>
          </p:cNvSpPr>
          <p:nvPr/>
        </p:nvSpPr>
        <p:spPr>
          <a:xfrm>
            <a:off x="276965" y="-317898"/>
            <a:ext cx="4267998" cy="1370086"/>
          </a:xfrm>
          <a:prstGeom prst="rect">
            <a:avLst/>
          </a:prstGeom>
          <a:effectLst>
            <a:outerShdw blurRad="25400" dist="12700" dir="2700000" algn="tl" rotWithShape="0">
              <a:prstClr val="black">
                <a:alpha val="48000"/>
              </a:prstClr>
            </a:outerShdw>
          </a:effectLst>
        </p:spPr>
        <p:txBody>
          <a:bodyPr vert="horz" lIns="0" tIns="45720" rIns="0" bIns="45720" rtlCol="0" anchor="ctr" anchorCtr="0">
            <a:normAutofit/>
          </a:bodyPr>
          <a:lstStyle>
            <a:lvl1pPr algn="l" defTabSz="457200" rtl="0" eaLnBrk="1" latinLnBrk="0" hangingPunct="1">
              <a:spcBef>
                <a:spcPct val="0"/>
              </a:spcBef>
              <a:buNone/>
              <a:defRPr sz="2800" b="1" i="0" kern="1200">
                <a:solidFill>
                  <a:schemeClr val="tx1">
                    <a:lumMod val="65000"/>
                    <a:lumOff val="35000"/>
                  </a:schemeClr>
                </a:solidFill>
                <a:latin typeface="+mj-lt"/>
                <a:ea typeface="+mj-ea"/>
                <a:cs typeface="+mj-cs"/>
              </a:defRPr>
            </a:lvl1pPr>
          </a:lstStyle>
          <a:p>
            <a:r>
              <a:rPr lang="en-US" dirty="0" smtClean="0">
                <a:latin typeface="+mn-lt"/>
                <a:ea typeface="+mn-ea"/>
                <a:cs typeface="+mn-cs"/>
              </a:rPr>
              <a:t>KIWISAVER – TESTING TIMES</a:t>
            </a:r>
            <a:endParaRPr lang="en-US" dirty="0">
              <a:latin typeface="+mn-lt"/>
              <a:ea typeface="+mn-ea"/>
              <a:cs typeface="+mn-cs"/>
            </a:endParaRPr>
          </a:p>
        </p:txBody>
      </p:sp>
      <p:pic>
        <p:nvPicPr>
          <p:cNvPr id="2" name="Picture 1"/>
          <p:cNvPicPr>
            <a:picLocks noChangeAspect="1"/>
          </p:cNvPicPr>
          <p:nvPr/>
        </p:nvPicPr>
        <p:blipFill>
          <a:blip r:embed="rId3"/>
          <a:stretch>
            <a:fillRect/>
          </a:stretch>
        </p:blipFill>
        <p:spPr>
          <a:xfrm>
            <a:off x="324590" y="892579"/>
            <a:ext cx="3977838" cy="56415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195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 looking at a computer&#10;&#10;Description automatically generated">
            <a:extLst>
              <a:ext uri="{FF2B5EF4-FFF2-40B4-BE49-F238E27FC236}">
                <a16:creationId xmlns:a16="http://schemas.microsoft.com/office/drawing/2014/main" id="{51565F6D-3E8B-4F15-B160-C028E7709270}"/>
              </a:ext>
            </a:extLst>
          </p:cNvPr>
          <p:cNvPicPr>
            <a:picLocks noChangeAspect="1"/>
          </p:cNvPicPr>
          <p:nvPr/>
        </p:nvPicPr>
        <p:blipFill>
          <a:blip r:embed="rId3"/>
          <a:stretch>
            <a:fillRect/>
          </a:stretch>
        </p:blipFill>
        <p:spPr>
          <a:xfrm>
            <a:off x="0" y="0"/>
            <a:ext cx="4333875" cy="6858000"/>
          </a:xfrm>
          <a:prstGeom prst="rect">
            <a:avLst/>
          </a:prstGeom>
        </p:spPr>
      </p:pic>
      <p:sp>
        <p:nvSpPr>
          <p:cNvPr id="4" name="Content Placeholder 2"/>
          <p:cNvSpPr txBox="1">
            <a:spLocks/>
          </p:cNvSpPr>
          <p:nvPr/>
        </p:nvSpPr>
        <p:spPr>
          <a:xfrm>
            <a:off x="4581882" y="1471592"/>
            <a:ext cx="4197142" cy="3914815"/>
          </a:xfrm>
          <a:prstGeom prst="rect">
            <a:avLst/>
          </a:prstGeom>
        </p:spPr>
        <p:txBody>
          <a:bodyPr vert="horz" lIns="0" tIns="0" rIns="0" bIns="0" rtlCol="0">
            <a:noAutofit/>
          </a:bodyPr>
          <a:lstStyle>
            <a:lvl1pPr marL="0" marR="0" indent="0" algn="l" defTabSz="457200" rtl="0" eaLnBrk="1" fontAlgn="auto" latinLnBrk="0" hangingPunct="1">
              <a:lnSpc>
                <a:spcPts val="2000"/>
              </a:lnSpc>
              <a:spcBef>
                <a:spcPts val="0"/>
              </a:spcBef>
              <a:spcAft>
                <a:spcPts val="1200"/>
              </a:spcAft>
              <a:buClrTx/>
              <a:buSzTx/>
              <a:buFont typeface="Arial"/>
              <a:buNone/>
              <a:tabLst/>
              <a:defRPr sz="2000" kern="1200" baseline="0">
                <a:solidFill>
                  <a:srgbClr val="595959"/>
                </a:solidFill>
                <a:latin typeface="+mn-lt"/>
                <a:ea typeface="+mn-ea"/>
                <a:cs typeface="+mn-cs"/>
              </a:defRPr>
            </a:lvl1pPr>
            <a:lvl2pPr marL="0" indent="-285750" algn="l" defTabSz="457200" rtl="0" eaLnBrk="1" latinLnBrk="0" hangingPunct="1">
              <a:spcBef>
                <a:spcPts val="0"/>
              </a:spcBef>
              <a:spcAft>
                <a:spcPts val="0"/>
              </a:spcAft>
              <a:buClr>
                <a:schemeClr val="accent3"/>
              </a:buClr>
              <a:buFont typeface="Arial"/>
              <a:buChar char="•"/>
              <a:defRPr sz="1800" kern="1200" baseline="0">
                <a:solidFill>
                  <a:srgbClr val="595959"/>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rgbClr val="595959"/>
                </a:solidFill>
                <a:latin typeface="+mn-lt"/>
                <a:ea typeface="+mn-ea"/>
                <a:cs typeface="+mn-cs"/>
              </a:defRPr>
            </a:lvl3pPr>
            <a:lvl4pPr marL="810000" indent="-228600" algn="l" defTabSz="457200" rtl="0" eaLnBrk="1" latinLnBrk="0" hangingPunct="1">
              <a:spcBef>
                <a:spcPts val="600"/>
              </a:spcBef>
              <a:spcAft>
                <a:spcPts val="0"/>
              </a:spcAft>
              <a:buClr>
                <a:srgbClr val="A4C240"/>
              </a:buClr>
              <a:buFont typeface="Arial"/>
              <a:buChar char="•"/>
              <a:defRPr sz="1400" kern="1200">
                <a:solidFill>
                  <a:srgbClr val="595959"/>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spcAft>
                <a:spcPts val="1200"/>
              </a:spcAft>
              <a:buClr>
                <a:srgbClr val="3DB049"/>
              </a:buClr>
            </a:pPr>
            <a:r>
              <a:rPr lang="en-NZ" dirty="0"/>
              <a:t>Good progress but weaknesses across regulated sectors in:</a:t>
            </a:r>
          </a:p>
          <a:p>
            <a:pPr marL="534988" lvl="1" defTabSz="534988">
              <a:spcAft>
                <a:spcPts val="1200"/>
              </a:spcAft>
              <a:buClr>
                <a:srgbClr val="3DB049"/>
              </a:buClr>
              <a:buFont typeface="Calibri" panose="020F0502020204030204" pitchFamily="34" charset="0"/>
              <a:buChar char="―"/>
            </a:pPr>
            <a:r>
              <a:rPr lang="en-NZ" sz="1600" dirty="0"/>
              <a:t>governance and oversight</a:t>
            </a:r>
          </a:p>
          <a:p>
            <a:pPr marL="534988" lvl="1" defTabSz="534988">
              <a:spcAft>
                <a:spcPts val="1200"/>
              </a:spcAft>
              <a:buClr>
                <a:srgbClr val="3DB049"/>
              </a:buClr>
              <a:buFont typeface="Calibri" panose="020F0502020204030204" pitchFamily="34" charset="0"/>
              <a:buChar char="―"/>
            </a:pPr>
            <a:r>
              <a:rPr lang="en-NZ" sz="1600" dirty="0"/>
              <a:t>conduct and culture</a:t>
            </a:r>
          </a:p>
          <a:p>
            <a:pPr marL="534988" lvl="1" defTabSz="534988">
              <a:spcAft>
                <a:spcPts val="1200"/>
              </a:spcAft>
              <a:buClr>
                <a:srgbClr val="3DB049"/>
              </a:buClr>
              <a:buFont typeface="Calibri" panose="020F0502020204030204" pitchFamily="34" charset="0"/>
              <a:buChar char="―"/>
            </a:pPr>
            <a:r>
              <a:rPr lang="en-NZ" sz="1600" dirty="0"/>
              <a:t>compliance assurance programmes</a:t>
            </a:r>
          </a:p>
          <a:p>
            <a:pPr marL="534988" lvl="1" defTabSz="534988">
              <a:spcAft>
                <a:spcPts val="1200"/>
              </a:spcAft>
              <a:buClr>
                <a:srgbClr val="3DB049"/>
              </a:buClr>
              <a:buFont typeface="Calibri" panose="020F0502020204030204" pitchFamily="34" charset="0"/>
              <a:buChar char="―"/>
            </a:pPr>
            <a:r>
              <a:rPr lang="en-NZ" sz="1600" dirty="0"/>
              <a:t>compliance and controls</a:t>
            </a:r>
          </a:p>
          <a:p>
            <a:pPr marL="285750" lvl="1">
              <a:spcAft>
                <a:spcPts val="1200"/>
              </a:spcAft>
              <a:buClr>
                <a:srgbClr val="3DB049"/>
              </a:buClr>
            </a:pPr>
            <a:r>
              <a:rPr lang="en-NZ" dirty="0"/>
              <a:t>Firms need to constantly assess conduct and culture to ensure good customer outcomes</a:t>
            </a:r>
          </a:p>
          <a:p>
            <a:pPr marL="285750" lvl="1">
              <a:spcAft>
                <a:spcPts val="1200"/>
              </a:spcAft>
              <a:buClr>
                <a:srgbClr val="3DB049"/>
              </a:buClr>
            </a:pPr>
            <a:r>
              <a:rPr lang="en-NZ" dirty="0"/>
              <a:t>No excuses for conduct that risks harm to customers and market integrity</a:t>
            </a:r>
          </a:p>
        </p:txBody>
      </p:sp>
      <p:sp>
        <p:nvSpPr>
          <p:cNvPr id="2" name="Title 1"/>
          <p:cNvSpPr>
            <a:spLocks noGrp="1"/>
          </p:cNvSpPr>
          <p:nvPr>
            <p:ph type="title"/>
          </p:nvPr>
        </p:nvSpPr>
        <p:spPr>
          <a:xfrm>
            <a:off x="324591" y="-165498"/>
            <a:ext cx="3532124" cy="1370086"/>
          </a:xfrm>
          <a:effectLst>
            <a:outerShdw blurRad="50800" dist="38100" dir="2700000" algn="tl" rotWithShape="0">
              <a:prstClr val="black">
                <a:alpha val="40000"/>
              </a:prstClr>
            </a:outerShdw>
          </a:effectLst>
        </p:spPr>
        <p:txBody>
          <a:bodyPr>
            <a:normAutofit/>
          </a:bodyPr>
          <a:lstStyle/>
          <a:p>
            <a:r>
              <a:rPr lang="en-US" dirty="0">
                <a:latin typeface="+mn-lt"/>
                <a:ea typeface="+mn-ea"/>
                <a:cs typeface="+mn-cs"/>
              </a:rPr>
              <a:t>FMA SUPERVISION INSIGHTS</a:t>
            </a:r>
          </a:p>
        </p:txBody>
      </p:sp>
    </p:spTree>
    <p:extLst>
      <p:ext uri="{BB962C8B-B14F-4D97-AF65-F5344CB8AC3E}">
        <p14:creationId xmlns:p14="http://schemas.microsoft.com/office/powerpoint/2010/main" val="4103566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3711" y="2111795"/>
            <a:ext cx="3773193" cy="2642722"/>
          </a:xfrm>
        </p:spPr>
        <p:txBody>
          <a:bodyPr/>
          <a:lstStyle/>
          <a:p>
            <a:pPr marL="285750" lvl="1">
              <a:spcAft>
                <a:spcPts val="1200"/>
              </a:spcAft>
              <a:buClr>
                <a:srgbClr val="3DB049"/>
              </a:buClr>
            </a:pPr>
            <a:r>
              <a:rPr lang="en-NZ" dirty="0"/>
              <a:t>High level of engagement between regulators to support economy and industry</a:t>
            </a:r>
          </a:p>
          <a:p>
            <a:pPr marL="285750" lvl="1">
              <a:spcAft>
                <a:spcPts val="1200"/>
              </a:spcAft>
              <a:buClr>
                <a:srgbClr val="3DB049"/>
              </a:buClr>
            </a:pPr>
            <a:r>
              <a:rPr lang="en-NZ" dirty="0"/>
              <a:t>Most financial entities confirmed as essential services</a:t>
            </a:r>
          </a:p>
          <a:p>
            <a:pPr marL="285750" lvl="1">
              <a:spcAft>
                <a:spcPts val="1200"/>
              </a:spcAft>
              <a:buClr>
                <a:srgbClr val="3DB049"/>
              </a:buClr>
            </a:pPr>
            <a:r>
              <a:rPr lang="en-NZ" dirty="0"/>
              <a:t>Deferred regulatory actions including legislation work, onsite </a:t>
            </a:r>
            <a:r>
              <a:rPr lang="en-NZ" dirty="0" smtClean="0"/>
              <a:t>monitoring and </a:t>
            </a:r>
            <a:r>
              <a:rPr lang="en-NZ" dirty="0"/>
              <a:t>financial reporting</a:t>
            </a:r>
          </a:p>
        </p:txBody>
      </p:sp>
      <p:pic>
        <p:nvPicPr>
          <p:cNvPr id="5" name="Picture 4"/>
          <p:cNvPicPr>
            <a:picLocks noChangeAspect="1"/>
          </p:cNvPicPr>
          <p:nvPr/>
        </p:nvPicPr>
        <p:blipFill rotWithShape="1">
          <a:blip r:embed="rId3"/>
          <a:srcRect l="21827" t="8058" b="111"/>
          <a:stretch/>
        </p:blipFill>
        <p:spPr>
          <a:xfrm>
            <a:off x="0" y="0"/>
            <a:ext cx="4355869" cy="6866313"/>
          </a:xfrm>
          <a:prstGeom prst="rect">
            <a:avLst/>
          </a:prstGeom>
        </p:spPr>
      </p:pic>
      <p:sp>
        <p:nvSpPr>
          <p:cNvPr id="2" name="Title 1"/>
          <p:cNvSpPr>
            <a:spLocks noGrp="1"/>
          </p:cNvSpPr>
          <p:nvPr>
            <p:ph type="title"/>
          </p:nvPr>
        </p:nvSpPr>
        <p:spPr>
          <a:xfrm>
            <a:off x="333217" y="-164973"/>
            <a:ext cx="4172204" cy="1370086"/>
          </a:xfrm>
          <a:effectLst>
            <a:outerShdw blurRad="50800" dist="38100" dir="2700000" algn="tl" rotWithShape="0">
              <a:prstClr val="black">
                <a:alpha val="40000"/>
              </a:prstClr>
            </a:outerShdw>
          </a:effectLst>
        </p:spPr>
        <p:txBody>
          <a:bodyPr>
            <a:normAutofit/>
          </a:bodyPr>
          <a:lstStyle/>
          <a:p>
            <a:r>
              <a:rPr lang="en-US" dirty="0">
                <a:solidFill>
                  <a:schemeClr val="bg1"/>
                </a:solidFill>
                <a:latin typeface="+mn-lt"/>
                <a:ea typeface="+mn-ea"/>
                <a:cs typeface="+mn-cs"/>
              </a:rPr>
              <a:t>COFR AGENCY COORDINATION</a:t>
            </a:r>
          </a:p>
        </p:txBody>
      </p:sp>
    </p:spTree>
    <p:extLst>
      <p:ext uri="{BB962C8B-B14F-4D97-AF65-F5344CB8AC3E}">
        <p14:creationId xmlns:p14="http://schemas.microsoft.com/office/powerpoint/2010/main" val="1437720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sitting, front&#10;&#10;Description automatically generated">
            <a:extLst>
              <a:ext uri="{FF2B5EF4-FFF2-40B4-BE49-F238E27FC236}">
                <a16:creationId xmlns:a16="http://schemas.microsoft.com/office/drawing/2014/main" id="{6B851A30-54CD-45E6-82C8-FE35FDF4C9AE}"/>
              </a:ext>
            </a:extLst>
          </p:cNvPr>
          <p:cNvPicPr>
            <a:picLocks noChangeAspect="1"/>
          </p:cNvPicPr>
          <p:nvPr/>
        </p:nvPicPr>
        <p:blipFill>
          <a:blip r:embed="rId3"/>
          <a:stretch>
            <a:fillRect/>
          </a:stretch>
        </p:blipFill>
        <p:spPr>
          <a:xfrm>
            <a:off x="0" y="0"/>
            <a:ext cx="4333875" cy="6858000"/>
          </a:xfrm>
          <a:prstGeom prst="rect">
            <a:avLst/>
          </a:prstGeom>
        </p:spPr>
      </p:pic>
      <p:sp>
        <p:nvSpPr>
          <p:cNvPr id="3" name="Content Placeholder 2"/>
          <p:cNvSpPr>
            <a:spLocks noGrp="1"/>
          </p:cNvSpPr>
          <p:nvPr>
            <p:ph idx="1"/>
          </p:nvPr>
        </p:nvSpPr>
        <p:spPr>
          <a:xfrm>
            <a:off x="4584026" y="1596215"/>
            <a:ext cx="4114015" cy="3662543"/>
          </a:xfrm>
        </p:spPr>
        <p:txBody>
          <a:bodyPr/>
          <a:lstStyle/>
          <a:p>
            <a:pPr marL="285750" lvl="1">
              <a:spcAft>
                <a:spcPts val="1200"/>
              </a:spcAft>
              <a:buClr>
                <a:srgbClr val="3DB049"/>
              </a:buClr>
            </a:pPr>
            <a:r>
              <a:rPr lang="en-NZ" dirty="0"/>
              <a:t>Support investor and customer decision-making</a:t>
            </a:r>
          </a:p>
          <a:p>
            <a:pPr marL="285750" lvl="1">
              <a:spcAft>
                <a:spcPts val="1200"/>
              </a:spcAft>
              <a:buClr>
                <a:srgbClr val="3DB049"/>
              </a:buClr>
            </a:pPr>
            <a:r>
              <a:rPr lang="en-NZ" dirty="0"/>
              <a:t>Ongoing support to entities</a:t>
            </a:r>
          </a:p>
          <a:p>
            <a:pPr marL="285750" lvl="1">
              <a:spcAft>
                <a:spcPts val="1200"/>
              </a:spcAft>
              <a:buClr>
                <a:srgbClr val="3DB049"/>
              </a:buClr>
            </a:pPr>
            <a:r>
              <a:rPr lang="en-NZ" dirty="0"/>
              <a:t>Addressing scams and other misconduct</a:t>
            </a:r>
          </a:p>
          <a:p>
            <a:pPr marL="285750" lvl="1">
              <a:spcAft>
                <a:spcPts val="1200"/>
              </a:spcAft>
              <a:buClr>
                <a:srgbClr val="3DB049"/>
              </a:buClr>
            </a:pPr>
            <a:r>
              <a:rPr lang="en-NZ" dirty="0"/>
              <a:t>Swift response to market disruptions</a:t>
            </a:r>
          </a:p>
          <a:p>
            <a:pPr marL="285750" lvl="1">
              <a:spcAft>
                <a:spcPts val="1200"/>
              </a:spcAft>
              <a:buClr>
                <a:srgbClr val="3DB049"/>
              </a:buClr>
            </a:pPr>
            <a:r>
              <a:rPr lang="en-NZ" dirty="0"/>
              <a:t>Refreshed conduct expectations</a:t>
            </a:r>
          </a:p>
          <a:p>
            <a:pPr marL="285750" lvl="1">
              <a:spcAft>
                <a:spcPts val="1200"/>
              </a:spcAft>
              <a:buClr>
                <a:srgbClr val="3DB049"/>
              </a:buClr>
            </a:pPr>
            <a:r>
              <a:rPr lang="en-NZ" dirty="0"/>
              <a:t>New financial advice regime implementation</a:t>
            </a:r>
          </a:p>
          <a:p>
            <a:pPr marL="285750" lvl="1">
              <a:spcAft>
                <a:spcPts val="1200"/>
              </a:spcAft>
              <a:buClr>
                <a:srgbClr val="3DB049"/>
              </a:buClr>
            </a:pPr>
            <a:r>
              <a:rPr lang="en-NZ" dirty="0"/>
              <a:t>Collaboration with </a:t>
            </a:r>
            <a:r>
              <a:rPr lang="en-NZ" dirty="0" err="1"/>
              <a:t>CoFR</a:t>
            </a:r>
            <a:r>
              <a:rPr lang="en-NZ" dirty="0"/>
              <a:t> and other agencies</a:t>
            </a:r>
          </a:p>
        </p:txBody>
      </p:sp>
      <p:sp>
        <p:nvSpPr>
          <p:cNvPr id="2" name="Title 1"/>
          <p:cNvSpPr>
            <a:spLocks noGrp="1"/>
          </p:cNvSpPr>
          <p:nvPr>
            <p:ph type="title"/>
          </p:nvPr>
        </p:nvSpPr>
        <p:spPr>
          <a:xfrm>
            <a:off x="324591" y="-372539"/>
            <a:ext cx="3978506" cy="1370086"/>
          </a:xfrm>
          <a:effectLst>
            <a:outerShdw blurRad="50800" dist="38100" dir="2700000" algn="tl" rotWithShape="0">
              <a:prstClr val="black">
                <a:alpha val="40000"/>
              </a:prstClr>
            </a:outerShdw>
          </a:effectLst>
        </p:spPr>
        <p:txBody>
          <a:bodyPr>
            <a:normAutofit/>
          </a:bodyPr>
          <a:lstStyle/>
          <a:p>
            <a:r>
              <a:rPr lang="en-US" dirty="0">
                <a:solidFill>
                  <a:schemeClr val="bg1"/>
                </a:solidFill>
                <a:latin typeface="+mn-lt"/>
                <a:ea typeface="+mn-ea"/>
                <a:cs typeface="+mn-cs"/>
              </a:rPr>
              <a:t>FMA COVID PRIORITIES</a:t>
            </a:r>
          </a:p>
        </p:txBody>
      </p:sp>
    </p:spTree>
    <p:extLst>
      <p:ext uri="{BB962C8B-B14F-4D97-AF65-F5344CB8AC3E}">
        <p14:creationId xmlns:p14="http://schemas.microsoft.com/office/powerpoint/2010/main" val="3806480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7034"/>
            <a:ext cx="4360394" cy="6850966"/>
            <a:chOff x="0" y="7034"/>
            <a:chExt cx="4360394" cy="6850966"/>
          </a:xfrm>
        </p:grpSpPr>
        <p:pic>
          <p:nvPicPr>
            <p:cNvPr id="8" name="Picture 7"/>
            <p:cNvPicPr>
              <a:picLocks noChangeAspect="1"/>
            </p:cNvPicPr>
            <p:nvPr/>
          </p:nvPicPr>
          <p:blipFill rotWithShape="1">
            <a:blip r:embed="rId3"/>
            <a:srcRect l="4499" r="15803" b="428"/>
            <a:stretch/>
          </p:blipFill>
          <p:spPr>
            <a:xfrm>
              <a:off x="2" y="906091"/>
              <a:ext cx="4360392" cy="5951909"/>
            </a:xfrm>
            <a:prstGeom prst="rect">
              <a:avLst/>
            </a:prstGeom>
          </p:spPr>
        </p:pic>
        <p:pic>
          <p:nvPicPr>
            <p:cNvPr id="9" name="Picture 8"/>
            <p:cNvPicPr>
              <a:picLocks noChangeAspect="1"/>
            </p:cNvPicPr>
            <p:nvPr/>
          </p:nvPicPr>
          <p:blipFill rotWithShape="1">
            <a:blip r:embed="rId3"/>
            <a:srcRect l="4499" r="15803" b="97404"/>
            <a:stretch/>
          </p:blipFill>
          <p:spPr>
            <a:xfrm>
              <a:off x="0" y="770415"/>
              <a:ext cx="4360392" cy="155169"/>
            </a:xfrm>
            <a:prstGeom prst="rect">
              <a:avLst/>
            </a:prstGeom>
          </p:spPr>
        </p:pic>
        <p:pic>
          <p:nvPicPr>
            <p:cNvPr id="10" name="Picture 9"/>
            <p:cNvPicPr>
              <a:picLocks noChangeAspect="1"/>
            </p:cNvPicPr>
            <p:nvPr/>
          </p:nvPicPr>
          <p:blipFill rotWithShape="1">
            <a:blip r:embed="rId3"/>
            <a:srcRect l="4499" r="15803" b="97404"/>
            <a:stretch/>
          </p:blipFill>
          <p:spPr>
            <a:xfrm>
              <a:off x="2" y="633135"/>
              <a:ext cx="4360392" cy="155169"/>
            </a:xfrm>
            <a:prstGeom prst="rect">
              <a:avLst/>
            </a:prstGeom>
          </p:spPr>
        </p:pic>
        <p:pic>
          <p:nvPicPr>
            <p:cNvPr id="11" name="Picture 10"/>
            <p:cNvPicPr>
              <a:picLocks noChangeAspect="1"/>
            </p:cNvPicPr>
            <p:nvPr/>
          </p:nvPicPr>
          <p:blipFill rotWithShape="1">
            <a:blip r:embed="rId3"/>
            <a:srcRect l="4499" r="15803" b="97404"/>
            <a:stretch/>
          </p:blipFill>
          <p:spPr>
            <a:xfrm>
              <a:off x="2" y="469681"/>
              <a:ext cx="4360392" cy="155169"/>
            </a:xfrm>
            <a:prstGeom prst="rect">
              <a:avLst/>
            </a:prstGeom>
          </p:spPr>
        </p:pic>
        <p:pic>
          <p:nvPicPr>
            <p:cNvPr id="12" name="Picture 11"/>
            <p:cNvPicPr>
              <a:picLocks noChangeAspect="1"/>
            </p:cNvPicPr>
            <p:nvPr/>
          </p:nvPicPr>
          <p:blipFill rotWithShape="1">
            <a:blip r:embed="rId3"/>
            <a:srcRect l="4499" r="15803" b="97404"/>
            <a:stretch/>
          </p:blipFill>
          <p:spPr>
            <a:xfrm>
              <a:off x="2" y="489205"/>
              <a:ext cx="4360392" cy="155169"/>
            </a:xfrm>
            <a:prstGeom prst="rect">
              <a:avLst/>
            </a:prstGeom>
          </p:spPr>
        </p:pic>
        <p:pic>
          <p:nvPicPr>
            <p:cNvPr id="13" name="Picture 12"/>
            <p:cNvPicPr>
              <a:picLocks noChangeAspect="1"/>
            </p:cNvPicPr>
            <p:nvPr/>
          </p:nvPicPr>
          <p:blipFill rotWithShape="1">
            <a:blip r:embed="rId3"/>
            <a:srcRect l="4499" r="15803" b="97404"/>
            <a:stretch/>
          </p:blipFill>
          <p:spPr>
            <a:xfrm>
              <a:off x="2" y="353274"/>
              <a:ext cx="4360392" cy="155169"/>
            </a:xfrm>
            <a:prstGeom prst="rect">
              <a:avLst/>
            </a:prstGeom>
          </p:spPr>
        </p:pic>
        <p:pic>
          <p:nvPicPr>
            <p:cNvPr id="14" name="Picture 13"/>
            <p:cNvPicPr>
              <a:picLocks noChangeAspect="1"/>
            </p:cNvPicPr>
            <p:nvPr/>
          </p:nvPicPr>
          <p:blipFill rotWithShape="1">
            <a:blip r:embed="rId3"/>
            <a:srcRect l="4499" r="15803" b="97404"/>
            <a:stretch/>
          </p:blipFill>
          <p:spPr>
            <a:xfrm>
              <a:off x="2" y="224611"/>
              <a:ext cx="4360392" cy="155169"/>
            </a:xfrm>
            <a:prstGeom prst="rect">
              <a:avLst/>
            </a:prstGeom>
          </p:spPr>
        </p:pic>
        <p:pic>
          <p:nvPicPr>
            <p:cNvPr id="17" name="Picture 16"/>
            <p:cNvPicPr>
              <a:picLocks noChangeAspect="1"/>
            </p:cNvPicPr>
            <p:nvPr/>
          </p:nvPicPr>
          <p:blipFill rotWithShape="1">
            <a:blip r:embed="rId3"/>
            <a:srcRect l="4499" r="15803" b="97404"/>
            <a:stretch/>
          </p:blipFill>
          <p:spPr>
            <a:xfrm>
              <a:off x="2" y="100522"/>
              <a:ext cx="4360392" cy="155169"/>
            </a:xfrm>
            <a:prstGeom prst="rect">
              <a:avLst/>
            </a:prstGeom>
          </p:spPr>
        </p:pic>
        <p:pic>
          <p:nvPicPr>
            <p:cNvPr id="18" name="Picture 17"/>
            <p:cNvPicPr>
              <a:picLocks noChangeAspect="1"/>
            </p:cNvPicPr>
            <p:nvPr/>
          </p:nvPicPr>
          <p:blipFill rotWithShape="1">
            <a:blip r:embed="rId3"/>
            <a:srcRect l="4499" r="15803" b="97404"/>
            <a:stretch/>
          </p:blipFill>
          <p:spPr>
            <a:xfrm>
              <a:off x="2" y="7034"/>
              <a:ext cx="4360392" cy="155169"/>
            </a:xfrm>
            <a:prstGeom prst="rect">
              <a:avLst/>
            </a:prstGeom>
          </p:spPr>
        </p:pic>
      </p:grpSp>
      <p:sp>
        <p:nvSpPr>
          <p:cNvPr id="3" name="Content Placeholder 2"/>
          <p:cNvSpPr>
            <a:spLocks noGrp="1"/>
          </p:cNvSpPr>
          <p:nvPr>
            <p:ph idx="1"/>
          </p:nvPr>
        </p:nvSpPr>
        <p:spPr>
          <a:xfrm>
            <a:off x="4580313" y="1721459"/>
            <a:ext cx="3739942" cy="3423392"/>
          </a:xfrm>
        </p:spPr>
        <p:txBody>
          <a:bodyPr/>
          <a:lstStyle/>
          <a:p>
            <a:pPr marL="285750" lvl="1">
              <a:spcAft>
                <a:spcPts val="1200"/>
              </a:spcAft>
              <a:buClr>
                <a:srgbClr val="3DB049"/>
              </a:buClr>
            </a:pPr>
            <a:r>
              <a:rPr lang="en-NZ" dirty="0"/>
              <a:t>1023 transitional licenses approved as of 27 September, representing an estimated 7315 financial advisers and 7908 nominated </a:t>
            </a:r>
            <a:r>
              <a:rPr lang="en-NZ" dirty="0" smtClean="0"/>
              <a:t>representatives</a:t>
            </a:r>
            <a:endParaRPr lang="en-NZ" dirty="0"/>
          </a:p>
          <a:p>
            <a:pPr marL="285750" lvl="1">
              <a:spcAft>
                <a:spcPts val="1200"/>
              </a:spcAft>
              <a:buClr>
                <a:srgbClr val="3DB049"/>
              </a:buClr>
            </a:pPr>
            <a:r>
              <a:rPr lang="en-NZ" dirty="0"/>
              <a:t>Code of Conduct requirements</a:t>
            </a:r>
          </a:p>
          <a:p>
            <a:pPr marL="285750" lvl="1">
              <a:spcAft>
                <a:spcPts val="1200"/>
              </a:spcAft>
              <a:buClr>
                <a:srgbClr val="3DB049"/>
              </a:buClr>
            </a:pPr>
            <a:r>
              <a:rPr lang="en-NZ" dirty="0"/>
              <a:t>Licence conditions, including for record-keeping, complaints and capability</a:t>
            </a:r>
          </a:p>
          <a:p>
            <a:pPr marL="285750" lvl="1">
              <a:spcAft>
                <a:spcPts val="1200"/>
              </a:spcAft>
              <a:buClr>
                <a:srgbClr val="3DB049"/>
              </a:buClr>
            </a:pPr>
            <a:r>
              <a:rPr lang="en-NZ" dirty="0"/>
              <a:t>Improved standards and level playing field</a:t>
            </a:r>
          </a:p>
        </p:txBody>
      </p:sp>
      <p:sp>
        <p:nvSpPr>
          <p:cNvPr id="15" name="Title 1"/>
          <p:cNvSpPr txBox="1">
            <a:spLocks/>
          </p:cNvSpPr>
          <p:nvPr/>
        </p:nvSpPr>
        <p:spPr>
          <a:xfrm>
            <a:off x="341843" y="-50192"/>
            <a:ext cx="4137384" cy="1138844"/>
          </a:xfrm>
          <a:prstGeom prst="rect">
            <a:avLst/>
          </a:prstGeom>
          <a:effectLst>
            <a:outerShdw blurRad="12700" dist="12700" dir="2700000" algn="tl" rotWithShape="0">
              <a:prstClr val="black">
                <a:alpha val="51000"/>
              </a:prstClr>
            </a:outerShdw>
          </a:effectLst>
        </p:spPr>
        <p:txBody>
          <a:bodyPr vert="horz" lIns="0" tIns="45720" rIns="0" bIns="45720" rtlCol="0" anchor="ctr" anchorCtr="0">
            <a:normAutofit/>
          </a:bodyPr>
          <a:lstStyle>
            <a:lvl1pPr algn="l" defTabSz="457200" rtl="0" eaLnBrk="1" latinLnBrk="0" hangingPunct="1">
              <a:spcBef>
                <a:spcPct val="0"/>
              </a:spcBef>
              <a:buNone/>
              <a:defRPr sz="2800" b="1" i="0" kern="1200">
                <a:solidFill>
                  <a:schemeClr val="tx1">
                    <a:lumMod val="65000"/>
                    <a:lumOff val="35000"/>
                  </a:schemeClr>
                </a:solidFill>
                <a:latin typeface="+mj-lt"/>
                <a:ea typeface="+mj-ea"/>
                <a:cs typeface="+mj-cs"/>
              </a:defRPr>
            </a:lvl1pPr>
          </a:lstStyle>
          <a:p>
            <a:r>
              <a:rPr lang="en-US" dirty="0">
                <a:latin typeface="+mn-lt"/>
                <a:ea typeface="+mn-ea"/>
                <a:cs typeface="+mn-cs"/>
              </a:rPr>
              <a:t>FSLAA – NEW FINANCIAL ADVICE REGIME</a:t>
            </a:r>
          </a:p>
        </p:txBody>
      </p:sp>
    </p:spTree>
    <p:extLst>
      <p:ext uri="{BB962C8B-B14F-4D97-AF65-F5344CB8AC3E}">
        <p14:creationId xmlns:p14="http://schemas.microsoft.com/office/powerpoint/2010/main" val="1629645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0802" t="-2" r="5719" b="341"/>
          <a:stretch/>
        </p:blipFill>
        <p:spPr>
          <a:xfrm>
            <a:off x="0" y="0"/>
            <a:ext cx="4364183" cy="6858000"/>
          </a:xfrm>
          <a:prstGeom prst="rect">
            <a:avLst/>
          </a:prstGeom>
        </p:spPr>
      </p:pic>
      <p:sp>
        <p:nvSpPr>
          <p:cNvPr id="3" name="Content Placeholder 2"/>
          <p:cNvSpPr>
            <a:spLocks noGrp="1"/>
          </p:cNvSpPr>
          <p:nvPr>
            <p:ph idx="1"/>
          </p:nvPr>
        </p:nvSpPr>
        <p:spPr>
          <a:xfrm>
            <a:off x="4584030" y="1727000"/>
            <a:ext cx="4006734" cy="3418578"/>
          </a:xfrm>
        </p:spPr>
        <p:txBody>
          <a:bodyPr/>
          <a:lstStyle/>
          <a:p>
            <a:pPr marL="285750" lvl="1">
              <a:spcAft>
                <a:spcPts val="1200"/>
              </a:spcAft>
              <a:buClr>
                <a:srgbClr val="3DB049"/>
              </a:buClr>
            </a:pPr>
            <a:r>
              <a:rPr lang="en-NZ" dirty="0" smtClean="0"/>
              <a:t>COFI </a:t>
            </a:r>
            <a:r>
              <a:rPr lang="en-NZ" dirty="0"/>
              <a:t>bill in train for new </a:t>
            </a:r>
            <a:r>
              <a:rPr lang="en-NZ" dirty="0" smtClean="0"/>
              <a:t>Parliament</a:t>
            </a:r>
            <a:endParaRPr lang="en-NZ" dirty="0"/>
          </a:p>
          <a:p>
            <a:pPr marL="285750" lvl="1">
              <a:spcAft>
                <a:spcPts val="1200"/>
              </a:spcAft>
              <a:buClr>
                <a:srgbClr val="3DB049"/>
              </a:buClr>
            </a:pPr>
            <a:r>
              <a:rPr lang="en-NZ" dirty="0" smtClean="0"/>
              <a:t>Addresses gap identified in Conduct &amp; Culture work – and weakness </a:t>
            </a:r>
            <a:r>
              <a:rPr lang="en-NZ" dirty="0"/>
              <a:t>in </a:t>
            </a:r>
            <a:r>
              <a:rPr lang="en-NZ" dirty="0" smtClean="0"/>
              <a:t>systems and controls </a:t>
            </a:r>
            <a:r>
              <a:rPr lang="en-NZ" dirty="0"/>
              <a:t>of key institutions</a:t>
            </a:r>
          </a:p>
          <a:p>
            <a:pPr marL="285750" lvl="1">
              <a:spcAft>
                <a:spcPts val="1200"/>
              </a:spcAft>
              <a:buClr>
                <a:srgbClr val="3DB049"/>
              </a:buClr>
            </a:pPr>
            <a:r>
              <a:rPr lang="en-NZ" dirty="0"/>
              <a:t>Acknowledge submitters want more certainty</a:t>
            </a:r>
          </a:p>
          <a:p>
            <a:pPr marL="285750" lvl="1">
              <a:spcAft>
                <a:spcPts val="1200"/>
              </a:spcAft>
              <a:buClr>
                <a:srgbClr val="3DB049"/>
              </a:buClr>
            </a:pPr>
            <a:r>
              <a:rPr lang="en-NZ" dirty="0"/>
              <a:t>Intersection of advice responsibility/ FSLAA</a:t>
            </a:r>
          </a:p>
          <a:p>
            <a:pPr marL="285750" lvl="1">
              <a:spcAft>
                <a:spcPts val="1200"/>
              </a:spcAft>
              <a:buClr>
                <a:srgbClr val="3DB049"/>
              </a:buClr>
            </a:pPr>
            <a:r>
              <a:rPr lang="en-NZ" dirty="0"/>
              <a:t>Action on certain </a:t>
            </a:r>
            <a:r>
              <a:rPr lang="en-NZ" dirty="0" smtClean="0"/>
              <a:t>volume-based incentives</a:t>
            </a:r>
            <a:endParaRPr lang="en-NZ" dirty="0"/>
          </a:p>
        </p:txBody>
      </p:sp>
      <p:sp>
        <p:nvSpPr>
          <p:cNvPr id="8" name="Title 1"/>
          <p:cNvSpPr>
            <a:spLocks noGrp="1"/>
          </p:cNvSpPr>
          <p:nvPr>
            <p:ph type="title"/>
          </p:nvPr>
        </p:nvSpPr>
        <p:spPr>
          <a:xfrm>
            <a:off x="324591" y="-43601"/>
            <a:ext cx="3358341" cy="698269"/>
          </a:xfrm>
          <a:effectLst>
            <a:outerShdw blurRad="50800" dist="38100" dir="2700000" algn="tl" rotWithShape="0">
              <a:prstClr val="black">
                <a:alpha val="40000"/>
              </a:prstClr>
            </a:outerShdw>
          </a:effectLst>
        </p:spPr>
        <p:txBody>
          <a:bodyPr>
            <a:normAutofit/>
          </a:bodyPr>
          <a:lstStyle/>
          <a:p>
            <a:r>
              <a:rPr lang="en-US" dirty="0">
                <a:solidFill>
                  <a:schemeClr val="bg1"/>
                </a:solidFill>
                <a:latin typeface="+mn-lt"/>
                <a:ea typeface="+mn-ea"/>
                <a:cs typeface="+mn-cs"/>
              </a:rPr>
              <a:t>FUTURE OF CONDUCT</a:t>
            </a:r>
          </a:p>
        </p:txBody>
      </p:sp>
    </p:spTree>
    <p:extLst>
      <p:ext uri="{BB962C8B-B14F-4D97-AF65-F5344CB8AC3E}">
        <p14:creationId xmlns:p14="http://schemas.microsoft.com/office/powerpoint/2010/main" val="2946800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EB45EAC3-379D-4CBC-A33B-FC99D59633C5}" vid="{D02BAD92-09F7-4355-9051-E3EBA688C3EB}"/>
    </a:ext>
  </a:extLst>
</a:theme>
</file>

<file path=ppt/theme/theme2.xml><?xml version="1.0" encoding="utf-8"?>
<a:theme xmlns:a="http://schemas.openxmlformats.org/drawingml/2006/main" name="Follow 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EB45EAC3-379D-4CBC-A33B-FC99D59633C5}" vid="{6FA2FF57-78C4-4307-B14F-598A4D7F40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TEMPLATE_FMA_PowerPoint_no_header</Template>
  <TotalTime>11069</TotalTime>
  <Words>1650</Words>
  <Application>Microsoft Office PowerPoint</Application>
  <PresentationFormat>On-screen Show (4:3)</PresentationFormat>
  <Paragraphs>144</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Lucida Grande</vt:lpstr>
      <vt:lpstr>Presentation Cover</vt:lpstr>
      <vt:lpstr>Follow On</vt:lpstr>
      <vt:lpstr>PowerPoint Presentation</vt:lpstr>
      <vt:lpstr>MARKET IMPACTS OF COVID</vt:lpstr>
      <vt:lpstr>INSIGHTS FROM THE MARKET ON COVID</vt:lpstr>
      <vt:lpstr>PowerPoint Presentation</vt:lpstr>
      <vt:lpstr>FMA SUPERVISION INSIGHTS</vt:lpstr>
      <vt:lpstr>COFR AGENCY COORDINATION</vt:lpstr>
      <vt:lpstr>FMA COVID PRIORITIES</vt:lpstr>
      <vt:lpstr>PowerPoint Presentation</vt:lpstr>
      <vt:lpstr>FUTURE OF CONDUCT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integrity of NZ’s financial markets</dc:title>
  <dc:creator>Amy Jones</dc:creator>
  <cp:lastModifiedBy>Amy Jones</cp:lastModifiedBy>
  <cp:revision>62</cp:revision>
  <cp:lastPrinted>2020-10-12T02:14:44Z</cp:lastPrinted>
  <dcterms:created xsi:type="dcterms:W3CDTF">2020-09-29T20:49:45Z</dcterms:created>
  <dcterms:modified xsi:type="dcterms:W3CDTF">2020-10-21T01:25:50Z</dcterms:modified>
</cp:coreProperties>
</file>